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Lst>
  <p:notesMasterIdLst>
    <p:notesMasterId r:id="rId64"/>
  </p:notesMasterIdLst>
  <p:sldIdLst>
    <p:sldId id="919" r:id="rId3"/>
    <p:sldId id="842" r:id="rId4"/>
    <p:sldId id="901" r:id="rId5"/>
    <p:sldId id="892" r:id="rId6"/>
    <p:sldId id="703" r:id="rId7"/>
    <p:sldId id="843" r:id="rId8"/>
    <p:sldId id="893" r:id="rId9"/>
    <p:sldId id="844" r:id="rId10"/>
    <p:sldId id="923" r:id="rId11"/>
    <p:sldId id="920" r:id="rId12"/>
    <p:sldId id="853" r:id="rId13"/>
    <p:sldId id="845" r:id="rId14"/>
    <p:sldId id="846" r:id="rId15"/>
    <p:sldId id="847" r:id="rId16"/>
    <p:sldId id="848" r:id="rId17"/>
    <p:sldId id="849" r:id="rId18"/>
    <p:sldId id="850" r:id="rId19"/>
    <p:sldId id="851" r:id="rId20"/>
    <p:sldId id="852" r:id="rId21"/>
    <p:sldId id="921" r:id="rId22"/>
    <p:sldId id="854" r:id="rId23"/>
    <p:sldId id="855" r:id="rId24"/>
    <p:sldId id="856" r:id="rId25"/>
    <p:sldId id="857" r:id="rId26"/>
    <p:sldId id="858" r:id="rId27"/>
    <p:sldId id="859" r:id="rId28"/>
    <p:sldId id="860" r:id="rId29"/>
    <p:sldId id="861" r:id="rId30"/>
    <p:sldId id="862" r:id="rId31"/>
    <p:sldId id="822" r:id="rId32"/>
    <p:sldId id="863" r:id="rId33"/>
    <p:sldId id="864" r:id="rId34"/>
    <p:sldId id="865" r:id="rId35"/>
    <p:sldId id="866" r:id="rId36"/>
    <p:sldId id="867" r:id="rId37"/>
    <p:sldId id="899" r:id="rId38"/>
    <p:sldId id="922" r:id="rId39"/>
    <p:sldId id="917" r:id="rId40"/>
    <p:sldId id="868" r:id="rId41"/>
    <p:sldId id="869" r:id="rId42"/>
    <p:sldId id="870" r:id="rId43"/>
    <p:sldId id="871" r:id="rId44"/>
    <p:sldId id="872" r:id="rId45"/>
    <p:sldId id="873" r:id="rId46"/>
    <p:sldId id="874" r:id="rId47"/>
    <p:sldId id="875" r:id="rId48"/>
    <p:sldId id="876" r:id="rId49"/>
    <p:sldId id="877" r:id="rId50"/>
    <p:sldId id="878" r:id="rId51"/>
    <p:sldId id="879" r:id="rId52"/>
    <p:sldId id="880" r:id="rId53"/>
    <p:sldId id="881" r:id="rId54"/>
    <p:sldId id="882" r:id="rId55"/>
    <p:sldId id="835" r:id="rId56"/>
    <p:sldId id="883" r:id="rId57"/>
    <p:sldId id="837" r:id="rId58"/>
    <p:sldId id="896" r:id="rId59"/>
    <p:sldId id="884" r:id="rId60"/>
    <p:sldId id="885" r:id="rId61"/>
    <p:sldId id="698" r:id="rId62"/>
    <p:sldId id="88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50080" autoAdjust="0"/>
  </p:normalViewPr>
  <p:slideViewPr>
    <p:cSldViewPr snapToGrid="0" snapToObjects="1">
      <p:cViewPr varScale="1">
        <p:scale>
          <a:sx n="50" d="100"/>
          <a:sy n="50" d="100"/>
        </p:scale>
        <p:origin x="20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607AA-A267-4953-B2ED-47255E6138DD}" type="doc">
      <dgm:prSet loTypeId="urn:microsoft.com/office/officeart/2005/8/layout/cycle8" loCatId="cycle" qsTypeId="urn:microsoft.com/office/officeart/2005/8/quickstyle/simple1" qsCatId="simple" csTypeId="urn:microsoft.com/office/officeart/2005/8/colors/colorful2" csCatId="colorful" phldr="1"/>
      <dgm:spPr/>
      <dgm:t>
        <a:bodyPr/>
        <a:lstStyle/>
        <a:p>
          <a:endParaRPr lang="en-US"/>
        </a:p>
      </dgm:t>
    </dgm:pt>
    <dgm:pt modelId="{5F41748C-89AF-4E1E-AA18-6377819CAD0C}" type="pres">
      <dgm:prSet presAssocID="{E57607AA-A267-4953-B2ED-47255E6138DD}" presName="compositeShape" presStyleCnt="0">
        <dgm:presLayoutVars>
          <dgm:chMax val="7"/>
          <dgm:dir/>
          <dgm:resizeHandles val="exact"/>
        </dgm:presLayoutVars>
      </dgm:prSet>
      <dgm:spPr/>
    </dgm:pt>
  </dgm:ptLst>
  <dgm:cxnLst>
    <dgm:cxn modelId="{35BBE351-3D2A-4AAD-9B8C-C02D800DCFE4}" type="presOf" srcId="{E57607AA-A267-4953-B2ED-47255E6138DD}" destId="{5F41748C-89AF-4E1E-AA18-6377819CAD0C}" srcOrd="0"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7BEDE-44FF-0D49-8FA5-DDC13BF030E5}" type="datetimeFigureOut">
              <a:rPr lang="en-US" smtClean="0"/>
              <a:t>9/23/20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F77EFE-4655-564D-AE33-2E2A2E0DF702}" type="slidenum">
              <a:rPr lang="en-US" smtClean="0"/>
              <a:t>‹#›</a:t>
            </a:fld>
            <a:endParaRPr lang="en-US" dirty="0"/>
          </a:p>
        </p:txBody>
      </p:sp>
    </p:spTree>
    <p:extLst>
      <p:ext uri="{BB962C8B-B14F-4D97-AF65-F5344CB8AC3E}">
        <p14:creationId xmlns:p14="http://schemas.microsoft.com/office/powerpoint/2010/main" val="547172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endParaRPr lang="en-US" dirty="0"/>
          </a:p>
          <a:p>
            <a:pPr marL="171450" indent="-171450">
              <a:buFont typeface="Wingdings" panose="05000000000000000000" pitchFamily="2" charset="2"/>
              <a:buChar char="Ø"/>
            </a:pPr>
            <a:r>
              <a:rPr lang="en-US" dirty="0"/>
              <a:t>This</a:t>
            </a:r>
            <a:r>
              <a:rPr lang="en-US" baseline="0" dirty="0"/>
              <a:t> orientation is for both the school’s SSC and the ELAC committees.</a:t>
            </a:r>
          </a:p>
          <a:p>
            <a:pPr marL="171450" indent="-171450">
              <a:buFont typeface="Wingdings" panose="05000000000000000000" pitchFamily="2" charset="2"/>
              <a:buChar char="Ø"/>
            </a:pPr>
            <a:r>
              <a:rPr lang="en-US" baseline="0" dirty="0"/>
              <a:t>We will be reviewing this morning the items that pertain to both SSC and ELAC and then we will focus on the purpose and responsibilities of the SSC and then on the ELAC.</a:t>
            </a:r>
          </a:p>
          <a:p>
            <a:pPr marL="171450" indent="-171450">
              <a:buFont typeface="Wingdings" panose="05000000000000000000" pitchFamily="2" charset="2"/>
              <a:buChar char="Ø"/>
            </a:pPr>
            <a:r>
              <a:rPr lang="en-US" baseline="0" dirty="0"/>
              <a:t>Please place your questions on a post it and place them on our Parking Lot section.</a:t>
            </a:r>
          </a:p>
          <a:p>
            <a:pPr marL="0" indent="0">
              <a:buFont typeface="Wingdings" panose="05000000000000000000" pitchFamily="2" charset="2"/>
              <a:buNone/>
            </a:pPr>
            <a:endParaRPr lang="en-US" baseline="0" dirty="0"/>
          </a:p>
          <a:p>
            <a:pPr marL="0" indent="0">
              <a:buFont typeface="Wingdings" panose="05000000000000000000" pitchFamily="2" charset="2"/>
              <a:buNone/>
            </a:pPr>
            <a:r>
              <a:rPr lang="en-US" baseline="0" dirty="0"/>
              <a:t>Click</a:t>
            </a: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3FF99933-C94B-4C79-9118-930A94F37C10}" type="slidenum">
              <a:rPr lang="en-US" smtClean="0"/>
              <a:t>1</a:t>
            </a:fld>
            <a:endParaRPr lang="en-US" dirty="0"/>
          </a:p>
        </p:txBody>
      </p:sp>
    </p:spTree>
    <p:extLst>
      <p:ext uri="{BB962C8B-B14F-4D97-AF65-F5344CB8AC3E}">
        <p14:creationId xmlns:p14="http://schemas.microsoft.com/office/powerpoint/2010/main" val="2311810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FF0000"/>
                </a:solidFill>
              </a:rPr>
              <a:t>Public</a:t>
            </a:r>
            <a:r>
              <a:rPr lang="en-US" baseline="0" dirty="0">
                <a:solidFill>
                  <a:srgbClr val="FF0000"/>
                </a:solidFill>
              </a:rPr>
              <a:t> Comment:  Please ask staff member to call name of people that signed up for public comment.</a:t>
            </a:r>
            <a:endParaRPr dirty="0">
              <a:solidFill>
                <a:srgbClr val="FF0000"/>
              </a:solidFill>
            </a:endParaRPr>
          </a:p>
        </p:txBody>
      </p:sp>
      <p:sp>
        <p:nvSpPr>
          <p:cNvPr id="118" name="Google Shape;11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9639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start with General Guidelines that apply for</a:t>
            </a:r>
            <a:r>
              <a:rPr lang="en-US" baseline="0" dirty="0"/>
              <a:t> the School Site Council and the English Learner Advisory Committee as described in BUL 6745.2 Guidelines for the Required School Site Council and English Learner Advisory Committee.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90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the purpose for todays meeting as outlined in slide 12.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589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SSC and ELAC operate under the California Open Meeting Law provisions of the Greene Act which means that the meetings must be conducted as public meetings with agendas posted 72 hours before the meeting outside of the school building in a plainly visible location, and must be posted at the meeting location, if different than the school site. The agenda must specify the date, time, and location of the meeting, the items to be addressed, and whether the items will require action to be taken. A council or committee, generally, may only act on or consider an item when it has been properly included on the agenda at the time of posting. If action is taken on an item that was not listed as an action item on the agenda, the action taken is invalidated.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597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item that was not posted on the agenda can be added but it does need to have unanimous vote. The council or committee really needs to determine the urgency of the matter being proposed and the fact that this information was not known at the time the agenda was planned. As a reminder the public has the right to know when an item is being considered for action by a council or committee.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560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 reminder</a:t>
            </a:r>
            <a:r>
              <a:rPr lang="en-US" baseline="0" dirty="0"/>
              <a:t> for all that the SSC and ELAC agendas must contain items that are relevant to the purpose and goals of the SSC and or ELAC.</a:t>
            </a:r>
          </a:p>
          <a:p>
            <a:r>
              <a:rPr lang="en-US" baseline="0" dirty="0"/>
              <a:t>We also would like to state that the SSC/ELAC officers will be part of the planning of the agenda and any changes which happens before the agenda is posted will be with consultation of the officers.</a:t>
            </a:r>
          </a:p>
          <a:p>
            <a:r>
              <a:rPr lang="en-US" baseline="0" dirty="0"/>
              <a:t>As was mentioned in the previous slide any changes to the agenda after the 72 hours posting must take place with the members voting on the changes.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841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the public comment section on the agenda, any member of the public may address the body on any item within the jurisdiction of the council or committee in accordance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Greene Act. Anyone who is not serving as a member of the operating council or committee is considered a member of the public.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740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Seated SSC or ELAC  members cannot speak during public comment. All SSC/ELAC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bylaws must include a standing rule regarding public comment procedures, including the number of speakers and the length and frequency of public comment.  Public speakers may be limited to speak for 1, 2 or 3 minutes. It is advised to inform the public of such a rule at the start of every meeting. Such rule should be applied evenly to all speakers. </a:t>
            </a:r>
            <a:r>
              <a:rPr lang="en-US" sz="1200" kern="1200" baseline="0" dirty="0">
                <a:solidFill>
                  <a:schemeClr val="tx1"/>
                </a:solidFill>
                <a:effectLst/>
                <a:latin typeface="+mn-lt"/>
                <a:ea typeface="+mn-ea"/>
                <a:cs typeface="+mn-cs"/>
              </a:rPr>
              <a:t> Members of the Public that would like to speak during public comment time do not have to sign-in or explain why they want to speak during this time. </a:t>
            </a:r>
            <a:r>
              <a:rPr lang="en-US" sz="1200" kern="1200" dirty="0">
                <a:solidFill>
                  <a:schemeClr val="tx1"/>
                </a:solidFill>
                <a:effectLst/>
                <a:latin typeface="+mn-lt"/>
                <a:ea typeface="+mn-ea"/>
                <a:cs typeface="+mn-cs"/>
              </a:rPr>
              <a:t>A timer or clock should be displayed to monitor the length of time allotted to each public speaker.  The form to register speakers for public comment should be collected immediately prior to the public comment agenda item.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669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would like to encourage you to become a member of the ELAC and or SSC committees/Councils at our school. These are the important responsibilities what SSC and ELAC members have when they become members. Read the slides…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456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would like to encourage you to become a member of the ELAC and or SSC committees/Councils at our school. These are the important responsibilities what SSC and ELAC members have when they become members. Read the slides…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40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and welcome of key staff at school site.</a:t>
            </a:r>
            <a:endParaRPr lang="en-US" baseline="0" dirty="0"/>
          </a:p>
          <a:p>
            <a:endParaRPr lang="en-US" dirty="0"/>
          </a:p>
          <a:p>
            <a:r>
              <a:rPr lang="en-US" dirty="0"/>
              <a:t>Click</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322E50C-B61C-4050-B9C5-492A059AFDD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46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start the orientation for</a:t>
            </a:r>
            <a:r>
              <a:rPr lang="en-US" baseline="0" dirty="0"/>
              <a:t> the School Site Council. I will be explaining the role and responsibility of the SSC as described in BUL 6745.2 Guidelines for the Required School Site Council and English Learner Advisory Committee.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821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have an SSC…. Because it is required by law.</a:t>
            </a:r>
          </a:p>
          <a:p>
            <a:r>
              <a:rPr lang="en-US" dirty="0"/>
              <a:t>Since it’s required by law we need to insure</a:t>
            </a:r>
            <a:r>
              <a:rPr lang="en-US" baseline="0" dirty="0"/>
              <a:t> we comply in order to insure we have access to the additional funds that support our Title I programs that provide additional academic resources for students.</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34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SSC members your main responsibility is the School Plan for Student Achievement which outlines the instructional programs and services that our Title I Students receive. In addition to stating the how we are using our Title I funds to increase student Academic Achievement. </a:t>
            </a:r>
          </a:p>
          <a:p>
            <a:r>
              <a:rPr lang="en-US" baseline="0" dirty="0"/>
              <a:t>The ConApp or Consolidated Application is the document submitted to the state by LAUSD in order to receive our State/Federal funds.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075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describes the functions and responsibilities of the SSC. Read the four bullets. </a:t>
            </a:r>
          </a:p>
          <a:p>
            <a:r>
              <a:rPr lang="en-US" dirty="0"/>
              <a:t>See</a:t>
            </a:r>
            <a:r>
              <a:rPr lang="en-US" baseline="0" dirty="0"/>
              <a:t> page 2 of BUL 6745.2 for detail information regarding the functions and responsibilities of the SSC.</a:t>
            </a:r>
          </a:p>
          <a:p>
            <a:r>
              <a:rPr lang="en-US" baseline="0" dirty="0"/>
              <a:t>Important to remember that SSC is a decision making council….The principal does not have veto power on SSC decisions and all members of the SSC  have an equal vote.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591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 little bit more regarding the SSC roles</a:t>
            </a:r>
            <a:r>
              <a:rPr lang="en-US" baseline="0" dirty="0"/>
              <a:t> in developing the Safe School Plan.</a:t>
            </a:r>
          </a:p>
          <a:p>
            <a:r>
              <a:rPr lang="en-US" baseline="0" dirty="0"/>
              <a:t>Read the slide and describe the option that the SSC has in delegating this responsibility to a Safety Planning Committee.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007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 little bit more regarding the SSC roles</a:t>
            </a:r>
            <a:r>
              <a:rPr lang="en-US" baseline="0" dirty="0"/>
              <a:t> in developing the Safe School Plan.</a:t>
            </a:r>
          </a:p>
          <a:p>
            <a:r>
              <a:rPr lang="en-US" baseline="0" dirty="0"/>
              <a:t>Read the slide and describe the option that the SSC has in delegating this responsibility to a Safety Planning Committee.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524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SSC has a role</a:t>
            </a:r>
            <a:r>
              <a:rPr lang="en-US" baseline="0" dirty="0"/>
              <a:t> in making sure that the Federal mandates in the Title I Parent and Family Engagement Policy are carried out in the school. Please read the bullets to the members.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354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SSC has a role</a:t>
            </a:r>
            <a:r>
              <a:rPr lang="en-US" baseline="0" dirty="0"/>
              <a:t> in making sure that the Federal mandates in the Title I Parent and Family Engagement Policy are carried out in the school. Please read the bullets to the members.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375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SSC will meet at least 6 times per year with additional meeting taking place around budget development time in the spring. </a:t>
            </a:r>
          </a:p>
          <a:p>
            <a:r>
              <a:rPr lang="en-US" baseline="0" dirty="0"/>
              <a:t>These meeting will be afterschool. We can’t have before school or during school meetings.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781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690"/>
            <a:r>
              <a:rPr lang="en-US" dirty="0"/>
              <a:t>	</a:t>
            </a:r>
          </a:p>
          <a:p>
            <a:pPr marL="184629" indent="-184629" defTabSz="984690">
              <a:buFont typeface="Arial" pitchFamily="34" charset="0"/>
              <a:buChar char="•"/>
            </a:pPr>
            <a:r>
              <a:rPr lang="en-US" dirty="0"/>
              <a:t>This</a:t>
            </a:r>
            <a:r>
              <a:rPr lang="en-US" baseline="0" dirty="0"/>
              <a:t> slide describes the composition of the SSC at our elementary school. </a:t>
            </a:r>
          </a:p>
          <a:p>
            <a:pPr marL="184629" indent="-184629" defTabSz="984690">
              <a:buFont typeface="Arial" pitchFamily="34" charset="0"/>
              <a:buChar char="•"/>
            </a:pPr>
            <a:r>
              <a:rPr lang="en-US" baseline="0" dirty="0"/>
              <a:t>Read slide if appropriate and explain composition which is describe in the bylaws. </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215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6448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this</a:t>
            </a:r>
            <a:r>
              <a:rPr lang="en-US" baseline="0" dirty="0"/>
              <a:t> slide if applicable. There have been changes in the secondary composition with regards to parity. Please review the bulletin 6745.2 (page… and Attachment R) for more information.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656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with</a:t>
            </a:r>
            <a:r>
              <a:rPr lang="en-US" baseline="0" dirty="0"/>
              <a:t> regards to alternates.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27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4 officers for the SSC.  Read slides</a:t>
            </a:r>
          </a:p>
          <a:p>
            <a:r>
              <a:rPr lang="en-US" baseline="0" dirty="0"/>
              <a:t>Once we have all SSC members elected (teachers, Other Personnel) we will hold officers election. Today we will only select _______ parent/community members.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224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4 officers for the SSC.  Read slides</a:t>
            </a:r>
          </a:p>
          <a:p>
            <a:r>
              <a:rPr lang="en-US" baseline="0" dirty="0"/>
              <a:t>Once we have all SSC members elected (teachers, Other Personnel) we will hold officers election. Today we will only select _______ parent/community members.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759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4 officers for the SSC.  Read slides</a:t>
            </a:r>
          </a:p>
          <a:p>
            <a:r>
              <a:rPr lang="en-US" baseline="0" dirty="0"/>
              <a:t>Once we have all SSC members elected (teachers, Other Personnel) we will hold officers election. Today we will only select _______ parent/community members.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080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4 officers for the SSC.  Read slides</a:t>
            </a:r>
          </a:p>
          <a:p>
            <a:r>
              <a:rPr lang="en-US" baseline="0" dirty="0"/>
              <a:t>Once we have all SSC members elected (teachers, Other Personnel) we will hold officers election. Today we will only select _______ parent/community members.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50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4f829343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94f829343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Please note that if you submit your name for consideration to be a member of SSC.</a:t>
            </a:r>
            <a:r>
              <a:rPr lang="en-US" baseline="0" dirty="0"/>
              <a:t>  </a:t>
            </a:r>
          </a:p>
          <a:p>
            <a:pPr marL="0" lvl="0" indent="0" algn="l" rtl="0">
              <a:spcBef>
                <a:spcPts val="0"/>
              </a:spcBef>
              <a:spcAft>
                <a:spcPts val="0"/>
              </a:spcAft>
              <a:buNone/>
            </a:pPr>
            <a:r>
              <a:rPr lang="en-US" baseline="0" dirty="0"/>
              <a:t>You must be present the day of the election in order to be considered a candidate.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52987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594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ask participants to stretch. </a:t>
            </a:r>
          </a:p>
        </p:txBody>
      </p:sp>
      <p:sp>
        <p:nvSpPr>
          <p:cNvPr id="4" name="Slide Number Placeholder 3"/>
          <p:cNvSpPr>
            <a:spLocks noGrp="1"/>
          </p:cNvSpPr>
          <p:nvPr>
            <p:ph type="sldNum" sz="quarter" idx="10"/>
          </p:nvPr>
        </p:nvSpPr>
        <p:spPr/>
        <p:txBody>
          <a:bodyPr/>
          <a:lstStyle/>
          <a:p>
            <a:fld id="{57F77EFE-4655-564D-AE33-2E2A2E0DF702}" type="slidenum">
              <a:rPr lang="en-US" smtClean="0"/>
              <a:t>38</a:t>
            </a:fld>
            <a:endParaRPr lang="en-US" dirty="0"/>
          </a:p>
        </p:txBody>
      </p:sp>
    </p:spTree>
    <p:extLst>
      <p:ext uri="{BB962C8B-B14F-4D97-AF65-F5344CB8AC3E}">
        <p14:creationId xmlns:p14="http://schemas.microsoft.com/office/powerpoint/2010/main" val="2571924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start the orientation for</a:t>
            </a:r>
            <a:r>
              <a:rPr lang="en-US" baseline="0" dirty="0"/>
              <a:t> the School Site Council. I will be explaining the role and responsibility of the SSC as described in BUL 6745.2 Guidelines for the Required School Site Council and English Learner Advisory Committee.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174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FF0000"/>
                </a:solidFill>
              </a:rPr>
              <a:t>Make sure that the number of minutes/number of speakers match what was indicated on the posted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Explain that if</a:t>
            </a:r>
            <a:r>
              <a:rPr lang="en-US" baseline="0" dirty="0">
                <a:solidFill>
                  <a:srgbClr val="FF0000"/>
                </a:solidFill>
              </a:rPr>
              <a:t>  anyone is interested in speaking during Public Comment, they </a:t>
            </a:r>
            <a:r>
              <a:rPr lang="en-US" dirty="0">
                <a:solidFill>
                  <a:srgbClr val="FF0000"/>
                </a:solidFill>
              </a:rPr>
              <a:t>can sign up</a:t>
            </a:r>
            <a:r>
              <a:rPr lang="en-US" baseline="0" dirty="0">
                <a:solidFill>
                  <a:srgbClr val="FF0000"/>
                </a:solidFill>
              </a:rPr>
              <a:t> for Public Comment by typing in the Chat (staff can provide assistance, as needed). Staff will help callers sign up if they are interested in speaking during Public Comment. </a:t>
            </a:r>
            <a:endParaRPr lang="en-US" dirty="0">
              <a:solidFill>
                <a:srgbClr val="FF0000"/>
              </a:solidFill>
            </a:endParaRPr>
          </a:p>
          <a:p>
            <a:pPr marL="0" lvl="0" indent="0" algn="l" rtl="0">
              <a:spcBef>
                <a:spcPts val="0"/>
              </a:spcBef>
              <a:spcAft>
                <a:spcPts val="0"/>
              </a:spcAft>
              <a:buNone/>
            </a:pPr>
            <a:endParaRPr dirty="0">
              <a:solidFill>
                <a:srgbClr val="FF0000"/>
              </a:solidFill>
            </a:endParaRPr>
          </a:p>
        </p:txBody>
      </p:sp>
      <p:sp>
        <p:nvSpPr>
          <p:cNvPr id="118" name="Google Shape;11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889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slides to indicate why we  have an ELAC</a:t>
            </a:r>
            <a:r>
              <a:rPr lang="en-US" baseline="0" dirty="0"/>
              <a:t>. We currently  have over ____ English Learners in our school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53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outlines ELAC responsibilities.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434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outlines ELAC responsibilities.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988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419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01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important responsibility for ELAC. The committee members are to write recommendations</a:t>
            </a:r>
            <a:r>
              <a:rPr lang="en-US" baseline="0" dirty="0"/>
              <a:t> to the SSC which will support English learners in the school. ELAC members are advisory only…they need to submit recommendations to the school’s decision making council. Then the SSC committee must consider the ELAC written recommendation and respond within the 30.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301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notes:</a:t>
            </a:r>
          </a:p>
          <a:p>
            <a:pPr marL="173557" indent="-173557">
              <a:buFont typeface="Arial" pitchFamily="34" charset="0"/>
              <a:buChar char="•"/>
            </a:pPr>
            <a:r>
              <a:rPr lang="en-US" dirty="0"/>
              <a:t>ELAC in at least the same percentage as their children represent of the total number of pupils in the school. </a:t>
            </a:r>
          </a:p>
          <a:p>
            <a:endParaRPr lang="en-US" dirty="0"/>
          </a:p>
          <a:p>
            <a:r>
              <a:rPr lang="en-US" dirty="0"/>
              <a:t>Parents of non-EL students, not employed by the District. </a:t>
            </a:r>
          </a:p>
          <a:p>
            <a:r>
              <a:rPr lang="en-US" dirty="0"/>
              <a:t>	</a:t>
            </a:r>
          </a:p>
          <a:p>
            <a:pPr marL="173557" indent="-173557">
              <a:buFont typeface="Arial" pitchFamily="34" charset="0"/>
              <a:buChar char="•"/>
            </a:pPr>
            <a:endParaRPr lang="en-US" dirty="0"/>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657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173557" indent="-173557">
              <a:buFont typeface="Arial" pitchFamily="34" charset="0"/>
              <a:buChar char="•"/>
            </a:pPr>
            <a:endParaRPr lang="en-US" dirty="0"/>
          </a:p>
          <a:p>
            <a:r>
              <a:rPr lang="en-US" dirty="0"/>
              <a:t>	</a:t>
            </a:r>
          </a:p>
          <a:p>
            <a:r>
              <a:rPr lang="en-US" dirty="0"/>
              <a:t>Our school has</a:t>
            </a:r>
            <a:r>
              <a:rPr lang="en-US" baseline="0" dirty="0"/>
              <a:t> the following number of English learners therefore we will have a minimum number of ELAC members.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314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ELAC</a:t>
            </a:r>
            <a:r>
              <a:rPr lang="en-US" baseline="0" dirty="0"/>
              <a:t> will  have four officers. Read the slides for each officers.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0756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ELAC</a:t>
            </a:r>
            <a:r>
              <a:rPr lang="en-US" baseline="0" dirty="0"/>
              <a:t> will  have four officers. Read the slides for each officers.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59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F99933-C94B-4C79-9118-930A94F37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060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ELAC</a:t>
            </a:r>
            <a:r>
              <a:rPr lang="en-US" baseline="0" dirty="0"/>
              <a:t> will  have four officers. Read the slides for each officers.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335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ELAC</a:t>
            </a:r>
            <a:r>
              <a:rPr lang="en-US" baseline="0" dirty="0"/>
              <a:t> will  have four officers. Read the slides for each officers.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04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a:t>
            </a:r>
            <a:r>
              <a:rPr lang="en-US" baseline="0" dirty="0"/>
              <a:t> following slides if the ELAC might want to delegate the authority to the SSC.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803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3521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8565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2293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1697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4f829343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94f829343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115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049D45-535C-4B87-A469-A9148CA7A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1674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322E50C-B61C-4050-B9C5-492A059AFDD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joining us via your phone you will notice three dots.</a:t>
            </a:r>
          </a:p>
          <a:p>
            <a:r>
              <a:rPr lang="en-US" dirty="0"/>
              <a:t>Please hovers over the three dots and click</a:t>
            </a:r>
            <a:r>
              <a:rPr lang="en-US" baseline="0" dirty="0"/>
              <a:t> on Language Interpretation and select your language of Preference. </a:t>
            </a:r>
          </a:p>
          <a:p>
            <a:r>
              <a:rPr lang="en-US" baseline="0" dirty="0"/>
              <a:t>Please note that in order to avoid any feedback you must select a language.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F99933-C94B-4C79-9118-930A94F37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6713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D4338D-179F-4D63-9554-850EF9FDA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38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4f82934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4f82934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545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agenda</a:t>
            </a:r>
            <a:r>
              <a:rPr lang="en-US" baseline="0" dirty="0"/>
              <a:t> or agenda items in English and spanish</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F99933-C94B-4C79-9118-930A94F37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32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9</a:t>
            </a:fld>
            <a:endParaRPr lang="en-US" altLang="en-US" dirty="0"/>
          </a:p>
        </p:txBody>
      </p:sp>
    </p:spTree>
    <p:extLst>
      <p:ext uri="{BB962C8B-B14F-4D97-AF65-F5344CB8AC3E}">
        <p14:creationId xmlns:p14="http://schemas.microsoft.com/office/powerpoint/2010/main" val="3359003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6DFF08F-DC6B-4601-B491-B0F83F6DD2DA}" type="datetimeFigureOut">
              <a:rPr lang="en-US" smtClean="0"/>
              <a:pPr/>
              <a:t>9/23/20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635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9/23/20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28808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9/23/20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56907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8583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021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1791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8804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7911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3928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8109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5384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9/23/20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92800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1458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148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9/23/20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89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smtClean="0"/>
              <a:t>9/23/20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3193979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t>9/23/20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4865622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smtClean="0"/>
              <a:t>9/23/20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52193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smtClean="0"/>
              <a:t>9/23/20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44992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smtClean="0"/>
              <a:t>9/23/20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58644830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9/23/20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123908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smtClean="0"/>
              <a:pPr/>
              <a:t>9/23/20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4488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58531267"/>
      </p:ext>
    </p:extLst>
  </p:cSld>
  <p:clrMap bg1="lt1" tx1="dk1" bg2="dk2" tx2="lt2" accent1="accent1" accent2="accent2" accent3="accent3" accent4="accent4" accent5="accent5" accent6="accent6" hlink="hlink" folHlink="folHlink"/>
  <p:sldLayoutIdLst>
    <p:sldLayoutId id="2147483697"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bit.ly/PublicCommentGuidelines_NormasParaComentariosPublic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hyperlink" Target="https://achieve.lausd.net/Page/11883" TargetMode="External"/><Relationship Id="rId13"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hyperlink" Target="https://achieve.lausd.net/mmed#spn-content" TargetMode="External"/><Relationship Id="rId12"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achieve.lausd.net/Page/16606" TargetMode="External"/><Relationship Id="rId11" Type="http://schemas.openxmlformats.org/officeDocument/2006/relationships/image" Target="../media/image44.png"/><Relationship Id="rId5" Type="http://schemas.openxmlformats.org/officeDocument/2006/relationships/hyperlink" Target="https://achieve.lausd.net/pcss" TargetMode="External"/><Relationship Id="rId10" Type="http://schemas.openxmlformats.org/officeDocument/2006/relationships/image" Target="../media/image43.png"/><Relationship Id="rId4" Type="http://schemas.openxmlformats.org/officeDocument/2006/relationships/hyperlink" Target="https://achieve.lausd.net/resources" TargetMode="External"/><Relationship Id="rId9"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hyperlink" Target="mailto:Ggg9445@lausd.net" TargetMode="External"/><Relationship Id="rId7"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mailto:iarregui@lausd.net" TargetMode="External"/><Relationship Id="rId5" Type="http://schemas.openxmlformats.org/officeDocument/2006/relationships/hyperlink" Target="mailto:diarregui@lausd.net" TargetMode="External"/><Relationship Id="rId4" Type="http://schemas.openxmlformats.org/officeDocument/2006/relationships/hyperlink" Target="mailto:tlc4182@lauds.net"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nam03.safelinks.protection.outlook.com/?url=https://bit.ly/ELACandSSCNormsEnglish&amp;data=02|01|evt6292@lausd.net|446f9a8c8e6e4d422ea108d84edd590f|042a40a1b1284ac48648016ffa121487|0|0|637346059876363257&amp;sdata=8iRwVqhfwhfNyY/uWULk3ckipjyLALz3zLQ/iuF9Juo=&amp;reserved=0" TargetMode="External"/><Relationship Id="rId13" Type="http://schemas.openxmlformats.org/officeDocument/2006/relationships/image" Target="../media/image23.tiff"/><Relationship Id="rId3" Type="http://schemas.openxmlformats.org/officeDocument/2006/relationships/image" Target="../media/image19.png"/><Relationship Id="rId7" Type="http://schemas.openxmlformats.org/officeDocument/2006/relationships/hyperlink" Target="https://nam03.safelinks.protection.outlook.com/?url=https://bit.ly/ELACPurposeandFunctionSpanish&amp;data=02|01|evt6292@lausd.net|446f9a8c8e6e4d422ea108d84edd590f|042a40a1b1284ac48648016ffa121487|0|0|637346059876363257&amp;sdata=jMFb48srSiNDi4PJQ8xVakrrf6BG83ru1FyByABd3G8=&amp;reserved=0" TargetMode="External"/><Relationship Id="rId12"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nam03.safelinks.protection.outlook.com/?url=https://bit.ly/ELACPurposeandFunctionEnglish&amp;data=02|01|evt6292@lausd.net|446f9a8c8e6e4d422ea108d84edd590f|042a40a1b1284ac48648016ffa121487|0|0|637346059876353263&amp;sdata=9i0lf8o3SzsaL7Md/eRgrjq+udBJ9yLbu0xWN+totQE=&amp;reserved=0" TargetMode="External"/><Relationship Id="rId11" Type="http://schemas.openxmlformats.org/officeDocument/2006/relationships/image" Target="../media/image21.png"/><Relationship Id="rId5" Type="http://schemas.openxmlformats.org/officeDocument/2006/relationships/hyperlink" Target="https://bit.ly/SSCPurposeCompositionandResponsibilitiesSpanish" TargetMode="External"/><Relationship Id="rId10" Type="http://schemas.openxmlformats.org/officeDocument/2006/relationships/image" Target="../media/image20.png"/><Relationship Id="rId4" Type="http://schemas.openxmlformats.org/officeDocument/2006/relationships/hyperlink" Target="https://nam03.safelinks.protection.outlook.com/?url=https://bit.ly/SSCPurposeCompositionandResponsibilitiesEnglish&amp;data=02|01|evt6292@lausd.net|446f9a8c8e6e4d422ea108d84edd590f|042a40a1b1284ac48648016ffa121487|0|0|637346059876333276&amp;sdata=7721qoFa+YTFnYK80qhMGH56ertReRPrU6VCuM4piQc=&amp;reserved=0" TargetMode="External"/><Relationship Id="rId9" Type="http://schemas.openxmlformats.org/officeDocument/2006/relationships/hyperlink" Target="https://nam03.safelinks.protection.outlook.com/?url=https://bit.ly/ELACandSSCNormsSpanish&amp;data=02|01|evt6292@lausd.net|446f9a8c8e6e4d422ea108d84edd590f|042a40a1b1284ac48648016ffa121487|0|0|637346059876373253&amp;sdata=20Oi7PEsF77ij/Bio4UsE4ngaPkMTq42Trby8yPs2Lo=&amp;reserved=0" TargetMode="External"/><Relationship Id="rId14" Type="http://schemas.openxmlformats.org/officeDocument/2006/relationships/image" Target="../media/image24.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215" y="5153891"/>
            <a:ext cx="2206400" cy="11124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4128" y="6335058"/>
            <a:ext cx="584947" cy="584947"/>
          </a:xfrm>
          <a:prstGeom prst="rect">
            <a:avLst/>
          </a:prstGeom>
        </p:spPr>
      </p:pic>
      <p:sp>
        <p:nvSpPr>
          <p:cNvPr id="5" name="Slide Number Placeholder 4">
            <a:extLst>
              <a:ext uri="{FF2B5EF4-FFF2-40B4-BE49-F238E27FC236}">
                <a16:creationId xmlns:a16="http://schemas.microsoft.com/office/drawing/2014/main" id="{FECC2C8E-2F2B-4B8F-8761-5198564FDCBC}"/>
              </a:ext>
            </a:extLst>
          </p:cNvPr>
          <p:cNvSpPr>
            <a:spLocks noGrp="1"/>
          </p:cNvSpPr>
          <p:nvPr>
            <p:ph type="sldNum" sz="quarter" idx="12"/>
          </p:nvPr>
        </p:nvSpPr>
        <p:spPr/>
        <p:txBody>
          <a:bodyPr/>
          <a:lstStyle/>
          <a:p>
            <a:fld id="{4FAB73BC-B049-4115-A692-8D63A059BFB8}" type="slidenum">
              <a:rPr lang="en-US" smtClean="0">
                <a:solidFill>
                  <a:schemeClr val="bg2">
                    <a:lumMod val="50000"/>
                  </a:schemeClr>
                </a:solidFill>
                <a:latin typeface="Arial" panose="020B0604020202020204" pitchFamily="34" charset="0"/>
                <a:cs typeface="Arial" panose="020B0604020202020204" pitchFamily="34" charset="0"/>
              </a:rPr>
              <a:t>1</a:t>
            </a:fld>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8" name="Text Box 2"/>
          <p:cNvSpPr txBox="1">
            <a:spLocks noChangeArrowheads="1"/>
          </p:cNvSpPr>
          <p:nvPr/>
        </p:nvSpPr>
        <p:spPr bwMode="auto">
          <a:xfrm>
            <a:off x="626533" y="284376"/>
            <a:ext cx="10897595" cy="4099365"/>
          </a:xfrm>
          <a:prstGeom prst="rect">
            <a:avLst/>
          </a:prstGeom>
          <a:solidFill>
            <a:srgbClr val="FFFFFF"/>
          </a:solidFill>
          <a:ln w="76200">
            <a:solidFill>
              <a:schemeClr val="bg2">
                <a:lumMod val="75000"/>
              </a:schemeClr>
            </a:solidFill>
            <a:miter lim="800000"/>
            <a:headEnd/>
            <a:tailEnd/>
          </a:ln>
        </p:spPr>
        <p:txBody>
          <a:bodyPr rot="0" vert="horz" wrap="square" lIns="91440" tIns="45720" rIns="91440" bIns="45720" anchor="t" anchorCtr="0">
            <a:noAutofit/>
          </a:bodyPr>
          <a:lstStyle/>
          <a:p>
            <a:pPr marL="0" marR="0" algn="ctr">
              <a:spcBef>
                <a:spcPts val="0"/>
              </a:spcBef>
              <a:spcAft>
                <a:spcPts val="0"/>
              </a:spcAft>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b="1" dirty="0"/>
              <a:t>Guidelines for the Required </a:t>
            </a:r>
            <a:br>
              <a:rPr lang="en-US" sz="2800" b="1" dirty="0"/>
            </a:br>
            <a:r>
              <a:rPr lang="en-US" sz="2800" b="1" dirty="0"/>
              <a:t>School Site Council (SSC) and</a:t>
            </a:r>
            <a:br>
              <a:rPr lang="en-US" sz="2800" b="1" dirty="0"/>
            </a:br>
            <a:r>
              <a:rPr lang="en-US" sz="2800" b="1" dirty="0"/>
              <a:t>English Learner Advisory Committee (ELAC)</a:t>
            </a:r>
            <a:br>
              <a:rPr lang="en-US" sz="2800" b="1" dirty="0"/>
            </a:br>
            <a:r>
              <a:rPr lang="en-US" sz="2800" b="1" dirty="0"/>
              <a:t>Orientation</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r"/>
            <a:r>
              <a:rPr lang="es-CO" sz="2800" b="1" i="1" dirty="0">
                <a:solidFill>
                  <a:srgbClr val="0070C0"/>
                </a:solidFill>
              </a:rPr>
              <a:t>Normas para el Requerido </a:t>
            </a:r>
            <a:br>
              <a:rPr lang="es-CO" sz="2800" b="1" i="1" dirty="0">
                <a:solidFill>
                  <a:srgbClr val="0070C0"/>
                </a:solidFill>
              </a:rPr>
            </a:br>
            <a:r>
              <a:rPr lang="es-CO" sz="2800" b="1" i="1" dirty="0">
                <a:solidFill>
                  <a:srgbClr val="0070C0"/>
                </a:solidFill>
              </a:rPr>
              <a:t>Consejo del Plantel Educativo (SSC) </a:t>
            </a:r>
            <a:br>
              <a:rPr lang="es-CO" sz="2800" b="1" i="1" dirty="0">
                <a:solidFill>
                  <a:srgbClr val="0070C0"/>
                </a:solidFill>
              </a:rPr>
            </a:br>
            <a:r>
              <a:rPr lang="es-CO" sz="2800" b="1" i="1" dirty="0">
                <a:solidFill>
                  <a:srgbClr val="0070C0"/>
                </a:solidFill>
              </a:rPr>
              <a:t>y el Comité Asesor para Aprendices de Inglés</a:t>
            </a:r>
            <a:br>
              <a:rPr lang="es-CO" sz="2800" b="1" i="1" dirty="0">
                <a:solidFill>
                  <a:srgbClr val="0070C0"/>
                </a:solidFill>
              </a:rPr>
            </a:br>
            <a:r>
              <a:rPr lang="es-CO" sz="2800" b="1" i="1" dirty="0">
                <a:solidFill>
                  <a:srgbClr val="0070C0"/>
                </a:solidFill>
              </a:rPr>
              <a:t>Orientación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49625" y="4463957"/>
            <a:ext cx="5491315" cy="646331"/>
          </a:xfrm>
          <a:prstGeom prst="rect">
            <a:avLst/>
          </a:prstGeom>
        </p:spPr>
        <p:txBody>
          <a:bodyPr wrap="square">
            <a:spAutoFit/>
          </a:bodyPr>
          <a:lstStyle/>
          <a:p>
            <a:pPr algn="ctr"/>
            <a:r>
              <a:rPr lang="en-US" b="1" dirty="0"/>
              <a:t>BUL 6745.2 Guidelines for the Required School Site Council and English Learner Advisory Committee </a:t>
            </a:r>
          </a:p>
        </p:txBody>
      </p:sp>
      <p:sp>
        <p:nvSpPr>
          <p:cNvPr id="6" name="Rectangle 5"/>
          <p:cNvSpPr/>
          <p:nvPr/>
        </p:nvSpPr>
        <p:spPr>
          <a:xfrm>
            <a:off x="5902037" y="4448911"/>
            <a:ext cx="5791200" cy="646331"/>
          </a:xfrm>
          <a:prstGeom prst="rect">
            <a:avLst/>
          </a:prstGeom>
        </p:spPr>
        <p:txBody>
          <a:bodyPr wrap="square">
            <a:spAutoFit/>
          </a:bodyPr>
          <a:lstStyle/>
          <a:p>
            <a:r>
              <a:rPr lang="es-ES" b="1" i="1" dirty="0">
                <a:solidFill>
                  <a:srgbClr val="0070C0"/>
                </a:solidFill>
              </a:rPr>
              <a:t>BUL 6745.2 Normas para el Requerido Consejo del Plantel Educativo y el Comité Asesor para Aprendices de Inglés </a:t>
            </a:r>
          </a:p>
        </p:txBody>
      </p:sp>
    </p:spTree>
    <p:extLst>
      <p:ext uri="{BB962C8B-B14F-4D97-AF65-F5344CB8AC3E}">
        <p14:creationId xmlns:p14="http://schemas.microsoft.com/office/powerpoint/2010/main" val="882549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8" descr="https://lh3.googleusercontent.com/FByW97zr8KcQNn9wtb74EcDbd01G8krW_oxkVePOjvIC1Zx749_HZ6zZyVEC7EtRL6Z4CP4eP7YfsdxY5mFocXqdWufeqdqnLL9WHped08is8wvy8qgQAnhwzQzr6g"/>
          <p:cNvPicPr preferRelativeResize="0">
            <a:picLocks noGrp="1"/>
          </p:cNvPicPr>
          <p:nvPr>
            <p:ph type="body" idx="1"/>
          </p:nvPr>
        </p:nvPicPr>
        <p:blipFill rotWithShape="1">
          <a:blip r:embed="rId3">
            <a:alphaModFix/>
          </a:blip>
          <a:srcRect/>
          <a:stretch/>
        </p:blipFill>
        <p:spPr>
          <a:xfrm>
            <a:off x="4891125" y="304800"/>
            <a:ext cx="2491807" cy="3124200"/>
          </a:xfrm>
          <a:prstGeom prst="rect">
            <a:avLst/>
          </a:prstGeom>
          <a:noFill/>
          <a:ln>
            <a:solidFill>
              <a:schemeClr val="tx1"/>
            </a:solidFill>
          </a:ln>
        </p:spPr>
      </p:pic>
      <p:sp>
        <p:nvSpPr>
          <p:cNvPr id="121" name="Google Shape;121;p18"/>
          <p:cNvSpPr/>
          <p:nvPr/>
        </p:nvSpPr>
        <p:spPr>
          <a:xfrm>
            <a:off x="776669" y="2156178"/>
            <a:ext cx="3936388" cy="3416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Calibri"/>
                <a:ea typeface="Calibri"/>
                <a:cs typeface="Calibri"/>
                <a:sym typeface="Calibri"/>
              </a:rPr>
              <a:t> Public Comments: </a:t>
            </a:r>
            <a:r>
              <a:rPr kumimoji="0" lang="en-US" sz="3600" b="0" i="0" u="none" strike="noStrike" kern="0" cap="none" spc="0" normalizeH="0" baseline="0" noProof="0" dirty="0">
                <a:ln>
                  <a:noFill/>
                </a:ln>
                <a:solidFill>
                  <a:srgbClr val="000000"/>
                </a:solidFill>
                <a:effectLst/>
                <a:uLnTx/>
                <a:uFillTx/>
                <a:latin typeface="Calibri"/>
                <a:ea typeface="Calibri"/>
                <a:cs typeface="Calibri"/>
                <a:sym typeface="Calibri"/>
              </a:rPr>
              <a:t>A time allotment of</a:t>
            </a:r>
            <a:r>
              <a:rPr kumimoji="0" lang="en-US" sz="36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3600" b="1" i="0" u="none" strike="noStrike" kern="0" cap="none" spc="0" normalizeH="0" baseline="0" noProof="0" dirty="0">
                <a:ln>
                  <a:noFill/>
                </a:ln>
                <a:solidFill>
                  <a:srgbClr val="FF0000"/>
                </a:solidFill>
                <a:effectLst/>
                <a:uLnTx/>
                <a:uFillTx/>
                <a:latin typeface="Calibri"/>
                <a:ea typeface="Calibri"/>
                <a:cs typeface="Calibri"/>
                <a:sym typeface="Calibri"/>
              </a:rPr>
              <a:t>X</a:t>
            </a:r>
            <a:r>
              <a:rPr kumimoji="0" lang="en-US" sz="36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3600" b="0" i="0" u="none" strike="noStrike" kern="0" cap="none" spc="0" normalizeH="0" baseline="0" noProof="0" dirty="0">
                <a:ln>
                  <a:noFill/>
                </a:ln>
                <a:solidFill>
                  <a:srgbClr val="000000"/>
                </a:solidFill>
                <a:effectLst/>
                <a:uLnTx/>
                <a:uFillTx/>
                <a:latin typeface="Calibri"/>
                <a:ea typeface="Calibri"/>
                <a:cs typeface="Calibri"/>
                <a:sym typeface="Calibri"/>
              </a:rPr>
              <a:t>minutes per person will be provided to a maximum of </a:t>
            </a:r>
            <a:r>
              <a:rPr kumimoji="0" lang="en-US" sz="3600" b="1" i="0" u="none" strike="noStrike" kern="0" cap="none" spc="0" normalizeH="0" baseline="0" noProof="0" dirty="0">
                <a:ln>
                  <a:noFill/>
                </a:ln>
                <a:solidFill>
                  <a:srgbClr val="FF0000"/>
                </a:solidFill>
                <a:effectLst/>
                <a:uLnTx/>
                <a:uFillTx/>
                <a:latin typeface="Calibri"/>
                <a:ea typeface="Calibri"/>
                <a:cs typeface="Calibri"/>
                <a:sym typeface="Calibri"/>
              </a:rPr>
              <a:t>X</a:t>
            </a:r>
            <a:r>
              <a:rPr kumimoji="0" lang="en-US" sz="36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3600" b="0" i="0" u="none" strike="noStrike" kern="0" cap="none" spc="0" normalizeH="0" baseline="0" noProof="0" dirty="0">
                <a:ln>
                  <a:noFill/>
                </a:ln>
                <a:solidFill>
                  <a:srgbClr val="000000"/>
                </a:solidFill>
                <a:effectLst/>
                <a:uLnTx/>
                <a:uFillTx/>
                <a:latin typeface="Calibri"/>
                <a:ea typeface="Calibri"/>
                <a:cs typeface="Calibri"/>
                <a:sym typeface="Calibri"/>
              </a:rPr>
              <a:t>people.</a:t>
            </a:r>
            <a:endParaRPr kumimoji="0" lang="en-US" sz="1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4" name="Google Shape;124;p18"/>
          <p:cNvSpPr txBox="1"/>
          <p:nvPr/>
        </p:nvSpPr>
        <p:spPr>
          <a:xfrm>
            <a:off x="1179313" y="3429000"/>
            <a:ext cx="2880600" cy="135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 name="Rectangle 2">
            <a:extLst>
              <a:ext uri="{FF2B5EF4-FFF2-40B4-BE49-F238E27FC236}">
                <a16:creationId xmlns:a16="http://schemas.microsoft.com/office/drawing/2014/main" id="{BF1BE413-F3AE-E044-BF92-837A0C3324EA}"/>
              </a:ext>
            </a:extLst>
          </p:cNvPr>
          <p:cNvSpPr/>
          <p:nvPr/>
        </p:nvSpPr>
        <p:spPr>
          <a:xfrm>
            <a:off x="8387286" y="2156178"/>
            <a:ext cx="3142496" cy="4031873"/>
          </a:xfrm>
          <a:prstGeom prst="rect">
            <a:avLst/>
          </a:prstGeom>
        </p:spPr>
        <p:txBody>
          <a:bodyPr wrap="square">
            <a:spAutoFit/>
          </a:bodyPr>
          <a:lstStyle/>
          <a:p>
            <a:pPr lvl="0">
              <a:buClr>
                <a:srgbClr val="000000"/>
              </a:buClr>
              <a:defRPr/>
            </a:pPr>
            <a:r>
              <a:rPr lang="en-US" sz="3200" b="1" i="1" kern="0" dirty="0">
                <a:solidFill>
                  <a:srgbClr val="000000"/>
                </a:solidFill>
                <a:latin typeface="Calibri"/>
                <a:ea typeface="Calibri"/>
                <a:cs typeface="Calibri"/>
                <a:sym typeface="Calibri"/>
              </a:rPr>
              <a:t>Comentarios Públicos:</a:t>
            </a:r>
          </a:p>
          <a:p>
            <a:pPr lvl="0">
              <a:buClr>
                <a:srgbClr val="000000"/>
              </a:buClr>
              <a:defRPr/>
            </a:pPr>
            <a:r>
              <a:rPr lang="en-US" sz="3200" i="1" kern="0" dirty="0">
                <a:solidFill>
                  <a:srgbClr val="000000"/>
                </a:solidFill>
                <a:latin typeface="Calibri"/>
                <a:ea typeface="Calibri"/>
                <a:cs typeface="Calibri"/>
                <a:sym typeface="Calibri"/>
              </a:rPr>
              <a:t>Se otorga un período de</a:t>
            </a:r>
            <a:r>
              <a:rPr lang="en-US" sz="3200" b="1" i="1" kern="0" dirty="0">
                <a:solidFill>
                  <a:srgbClr val="000000"/>
                </a:solidFill>
                <a:latin typeface="Calibri"/>
                <a:ea typeface="Calibri"/>
                <a:cs typeface="Calibri"/>
                <a:sym typeface="Calibri"/>
              </a:rPr>
              <a:t> </a:t>
            </a:r>
            <a:r>
              <a:rPr lang="en-US" sz="3200" b="1" i="1" kern="0" dirty="0">
                <a:solidFill>
                  <a:srgbClr val="FF0000"/>
                </a:solidFill>
                <a:latin typeface="Calibri"/>
                <a:ea typeface="Calibri"/>
                <a:cs typeface="Calibri"/>
                <a:sym typeface="Calibri"/>
              </a:rPr>
              <a:t>X</a:t>
            </a:r>
            <a:r>
              <a:rPr lang="en-US" sz="3200" b="1" i="1" kern="0" dirty="0">
                <a:solidFill>
                  <a:srgbClr val="000000"/>
                </a:solidFill>
                <a:latin typeface="Calibri"/>
                <a:ea typeface="Calibri"/>
                <a:cs typeface="Calibri"/>
                <a:sym typeface="Calibri"/>
              </a:rPr>
              <a:t> </a:t>
            </a:r>
            <a:r>
              <a:rPr lang="en-US" sz="3200" i="1" kern="0" dirty="0">
                <a:solidFill>
                  <a:srgbClr val="000000"/>
                </a:solidFill>
                <a:latin typeface="Calibri"/>
                <a:ea typeface="Calibri"/>
                <a:cs typeface="Calibri"/>
                <a:sym typeface="Calibri"/>
              </a:rPr>
              <a:t>minutos por persona,  para un máximo de</a:t>
            </a:r>
            <a:r>
              <a:rPr lang="en-US" sz="3200" b="1" i="1" kern="0" dirty="0">
                <a:solidFill>
                  <a:srgbClr val="FF0000"/>
                </a:solidFill>
                <a:latin typeface="Calibri"/>
                <a:ea typeface="Calibri"/>
                <a:cs typeface="Calibri"/>
                <a:sym typeface="Calibri"/>
              </a:rPr>
              <a:t> X </a:t>
            </a:r>
            <a:r>
              <a:rPr lang="en-US" sz="3200" i="1" kern="0" dirty="0">
                <a:solidFill>
                  <a:srgbClr val="000000"/>
                </a:solidFill>
                <a:latin typeface="Calibri"/>
                <a:ea typeface="Calibri"/>
                <a:cs typeface="Calibri"/>
                <a:sym typeface="Calibri"/>
              </a:rPr>
              <a:t>personas.</a:t>
            </a:r>
          </a:p>
        </p:txBody>
      </p:sp>
      <p:sp>
        <p:nvSpPr>
          <p:cNvPr id="2" name="TextBox 1"/>
          <p:cNvSpPr txBox="1"/>
          <p:nvPr/>
        </p:nvSpPr>
        <p:spPr>
          <a:xfrm>
            <a:off x="4059913" y="4104600"/>
            <a:ext cx="4000354" cy="2031325"/>
          </a:xfrm>
          <a:prstGeom prst="rect">
            <a:avLst/>
          </a:prstGeom>
          <a:solidFill>
            <a:schemeClr val="accent4"/>
          </a:solidFill>
        </p:spPr>
        <p:txBody>
          <a:bodyPr wrap="square" rtlCol="0">
            <a:spAutoFit/>
          </a:bodyPr>
          <a:lstStyle/>
          <a:p>
            <a:pPr lvl="0" algn="ctr">
              <a:defRPr/>
            </a:pPr>
            <a:endParaRPr lang="en-US" b="1" dirty="0">
              <a:solidFill>
                <a:srgbClr val="000000"/>
              </a:solidFill>
            </a:endParaRPr>
          </a:p>
          <a:p>
            <a:pPr lvl="0" algn="ctr">
              <a:defRPr/>
            </a:pPr>
            <a:r>
              <a:rPr lang="en-US" b="1" dirty="0">
                <a:solidFill>
                  <a:srgbClr val="000000"/>
                </a:solidFill>
              </a:rPr>
              <a:t>PUBLIC COMMENT GUIDELINES</a:t>
            </a:r>
          </a:p>
          <a:p>
            <a:pPr lvl="0" algn="ctr">
              <a:defRPr/>
            </a:pPr>
            <a:r>
              <a:rPr lang="en-US" b="1" dirty="0">
                <a:solidFill>
                  <a:srgbClr val="000000"/>
                </a:solidFill>
              </a:rPr>
              <a:t>(BUL-6745.2- Att. Q) </a:t>
            </a:r>
          </a:p>
          <a:p>
            <a:pPr fontAlgn="base"/>
            <a:endParaRPr lang="en-US" dirty="0"/>
          </a:p>
          <a:p>
            <a:pPr fontAlgn="base"/>
            <a:r>
              <a:rPr lang="en-US" u="sng" dirty="0">
                <a:hlinkClick r:id="rId4"/>
              </a:rPr>
              <a:t>http://bit.ly/PublicCommentGuidelines_NormasParaComentariosPublico</a:t>
            </a:r>
            <a:endParaRPr lang="en-US" dirty="0"/>
          </a:p>
          <a:p>
            <a:pPr fontAlgn="base"/>
            <a:endParaRPr lang="en-US" dirty="0"/>
          </a:p>
        </p:txBody>
      </p:sp>
    </p:spTree>
    <p:extLst>
      <p:ext uri="{BB962C8B-B14F-4D97-AF65-F5344CB8AC3E}">
        <p14:creationId xmlns:p14="http://schemas.microsoft.com/office/powerpoint/2010/main" val="113113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4000">
              <a:srgbClr val="002060"/>
            </a:gs>
            <a:gs pos="100000">
              <a:schemeClr val="bg2">
                <a:lumMod val="75000"/>
              </a:schemeClr>
            </a:gs>
            <a:gs pos="42000">
              <a:srgbClr val="8697C0"/>
            </a:gs>
            <a:gs pos="9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p:cNvSpPr>
            <a:spLocks noChangeArrowheads="1"/>
          </p:cNvSpPr>
          <p:nvPr/>
        </p:nvSpPr>
        <p:spPr bwMode="auto">
          <a:xfrm>
            <a:off x="880533" y="277159"/>
            <a:ext cx="10735734" cy="2123658"/>
          </a:xfrm>
          <a:prstGeom prst="rect">
            <a:avLst/>
          </a:prstGeom>
          <a:solidFill>
            <a:schemeClr val="bg2">
              <a:lumMod val="75000"/>
            </a:schemeClr>
          </a:solidFill>
          <a:ln w="12700">
            <a:solidFill>
              <a:schemeClr val="bg1"/>
            </a:solidFill>
            <a:miter lim="800000"/>
            <a:headEnd/>
            <a:tailEnd/>
          </a:ln>
        </p:spPr>
        <p:txBody>
          <a:bodyPr rot="0" vert="horz" wrap="square" lIns="182880" tIns="45720" rIns="182880" bIns="45720" anchor="ctr" anchorCtr="0" upright="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General Guidelines that Apply</a:t>
            </a:r>
            <a:r>
              <a:rPr kumimoji="0" lang="en-US" sz="4400" b="1" i="0" u="none" strike="noStrike" kern="1200" cap="none" spc="0" normalizeH="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 For School Site Council (SSC) and English Learner Advisory Committee (ELAC)</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endParaRPr>
          </a:p>
        </p:txBody>
      </p:sp>
      <p:pic>
        <p:nvPicPr>
          <p:cNvPr id="2059" name="Object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4052" y="6366933"/>
            <a:ext cx="588615" cy="491067"/>
          </a:xfrm>
          <a:prstGeom prst="rect">
            <a:avLst/>
          </a:prstGeom>
          <a:noFill/>
          <a:extLst>
            <a:ext uri="{909E8E84-426E-40DD-AFC4-6F175D3DCCD1}">
              <a14:hiddenFill xmlns:a14="http://schemas.microsoft.com/office/drawing/2010/main">
                <a:solidFill>
                  <a:srgbClr val="BBE0E3"/>
                </a:solidFill>
              </a14:hiddenFill>
            </a:ext>
          </a:extLst>
        </p:spPr>
      </p:pic>
      <p:sp>
        <p:nvSpPr>
          <p:cNvPr id="14" name="Rectangle 18"/>
          <p:cNvSpPr>
            <a:spLocks noChangeArrowheads="1"/>
          </p:cNvSpPr>
          <p:nvPr/>
        </p:nvSpPr>
        <p:spPr bwMode="auto">
          <a:xfrm>
            <a:off x="1524001" y="645097"/>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1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b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8" name="Text Box 2"/>
          <p:cNvSpPr txBox="1">
            <a:spLocks noChangeArrowheads="1"/>
          </p:cNvSpPr>
          <p:nvPr/>
        </p:nvSpPr>
        <p:spPr bwMode="auto">
          <a:xfrm>
            <a:off x="794378" y="4421083"/>
            <a:ext cx="4624288" cy="759597"/>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a:ea typeface="Calibri"/>
                <a:cs typeface="Times New Roman"/>
              </a:rPr>
              <a:t>Schools and families  </a:t>
            </a:r>
            <a:r>
              <a:rPr kumimoji="0" lang="en-US" sz="2000" b="0" i="0" u="none" strike="noStrike" kern="1200" cap="none" spc="0" normalizeH="0" baseline="0" noProof="0" dirty="0">
                <a:ln>
                  <a:noFill/>
                </a:ln>
                <a:solidFill>
                  <a:prstClr val="black"/>
                </a:solidFill>
                <a:effectLst/>
                <a:uLnTx/>
                <a:uFillTx/>
                <a:latin typeface="Calibri"/>
                <a:ea typeface="Calibri"/>
                <a:cs typeface="Times New Roman"/>
              </a:rPr>
              <a:t>working together to ensure  </a:t>
            </a:r>
            <a:r>
              <a:rPr kumimoji="0" lang="en-US" sz="2000" b="0" i="0" u="none" strike="noStrike" kern="1200" cap="none" spc="0" normalizeH="0" baseline="0" noProof="0" dirty="0">
                <a:ln>
                  <a:noFill/>
                </a:ln>
                <a:solidFill>
                  <a:srgbClr val="E36C0A"/>
                </a:solidFill>
                <a:effectLst/>
                <a:uLnTx/>
                <a:uFillTx/>
                <a:latin typeface="Calibri"/>
                <a:ea typeface="Calibri"/>
                <a:cs typeface="Times New Roman"/>
              </a:rPr>
              <a:t>student success</a:t>
            </a:r>
            <a:endParaRPr kumimoji="0" lang="en-US" sz="2000" b="0" i="0" u="none" strike="noStrike" kern="1200" cap="none" spc="0" normalizeH="0" baseline="0" noProof="0" dirty="0">
              <a:ln>
                <a:noFill/>
              </a:ln>
              <a:solidFill>
                <a:prstClr val="black"/>
              </a:solidFill>
              <a:effectLst/>
              <a:uLnTx/>
              <a:uFillTx/>
              <a:latin typeface="Calibri"/>
              <a:ea typeface="Calibri"/>
              <a:cs typeface="Times New Roman"/>
            </a:endParaRPr>
          </a:p>
        </p:txBody>
      </p:sp>
      <p:pic>
        <p:nvPicPr>
          <p:cNvPr id="17" name="Picture 16"/>
          <p:cNvPicPr/>
          <p:nvPr/>
        </p:nvPicPr>
        <p:blipFill>
          <a:blip r:embed="rId4">
            <a:extLst>
              <a:ext uri="{28A0092B-C50C-407E-A947-70E740481C1C}">
                <a14:useLocalDpi xmlns:a14="http://schemas.microsoft.com/office/drawing/2010/main" val="0"/>
              </a:ext>
            </a:extLst>
          </a:blip>
          <a:srcRect/>
          <a:stretch/>
        </p:blipFill>
        <p:spPr bwMode="auto">
          <a:xfrm>
            <a:off x="5452533" y="4707468"/>
            <a:ext cx="1456268" cy="711200"/>
          </a:xfrm>
          <a:prstGeom prst="rect">
            <a:avLst/>
          </a:prstGeom>
          <a:noFill/>
          <a:ln>
            <a:noFill/>
          </a:ln>
          <a:effectLst/>
        </p:spPr>
      </p:pic>
      <p:sp>
        <p:nvSpPr>
          <p:cNvPr id="4" name="TextBox 3"/>
          <p:cNvSpPr txBox="1"/>
          <p:nvPr/>
        </p:nvSpPr>
        <p:spPr>
          <a:xfrm>
            <a:off x="535172" y="5576975"/>
            <a:ext cx="540088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BUL 6745.2 Guidelines for the Required School Site Council and English Learner Advisory Committee  </a:t>
            </a:r>
          </a:p>
        </p:txBody>
      </p:sp>
      <p:sp>
        <p:nvSpPr>
          <p:cNvPr id="19" name="Rectangle 18"/>
          <p:cNvSpPr>
            <a:spLocks noChangeArrowheads="1"/>
          </p:cNvSpPr>
          <p:nvPr/>
        </p:nvSpPr>
        <p:spPr bwMode="auto">
          <a:xfrm>
            <a:off x="880533" y="2400817"/>
            <a:ext cx="10720917" cy="2020267"/>
          </a:xfrm>
          <a:prstGeom prst="rect">
            <a:avLst/>
          </a:prstGeom>
          <a:solidFill>
            <a:schemeClr val="bg2">
              <a:lumMod val="50000"/>
            </a:schemeClr>
          </a:solidFill>
          <a:ln w="12700">
            <a:solidFill>
              <a:schemeClr val="bg1"/>
            </a:solidFill>
            <a:miter lim="800000"/>
            <a:headEnd/>
            <a:tailEnd/>
          </a:ln>
        </p:spPr>
        <p:txBody>
          <a:bodyPr rot="0" vert="horz" wrap="square" lIns="182880" tIns="45720" rIns="182880" bIns="45720" anchor="ctr" anchorCtr="0" upright="1">
            <a:noAutofit/>
          </a:bodyPr>
          <a:lstStyle/>
          <a:p>
            <a:pPr lvl="0" algn="ctr" defTabSz="457200">
              <a:defRPr/>
            </a:pPr>
            <a:r>
              <a:rPr kumimoji="0" lang="es-MX" sz="3600" b="1" i="0" u="none" strike="noStrike" kern="1200" cap="none" spc="0" normalizeH="0" baseline="0" dirty="0">
                <a:ln>
                  <a:noFill/>
                </a:ln>
                <a:solidFill>
                  <a:srgbClr val="FFFFFF"/>
                </a:solidFill>
                <a:effectLst/>
                <a:uLnTx/>
                <a:uFillTx/>
                <a:latin typeface="Calibri" panose="020F0502020204030204" pitchFamily="34" charset="0"/>
                <a:ea typeface="Times New Roman"/>
                <a:cs typeface="Calibri" panose="020F0502020204030204" pitchFamily="34" charset="0"/>
              </a:rPr>
              <a:t>Guías</a:t>
            </a:r>
            <a:r>
              <a:rPr kumimoji="0" lang="es-MX" sz="3600" b="1" i="0" u="none" strike="noStrike" kern="1200" cap="none" spc="0" normalizeH="0" dirty="0">
                <a:ln>
                  <a:noFill/>
                </a:ln>
                <a:solidFill>
                  <a:srgbClr val="FFFFFF"/>
                </a:solidFill>
                <a:effectLst/>
                <a:uLnTx/>
                <a:uFillTx/>
                <a:latin typeface="Calibri" panose="020F0502020204030204" pitchFamily="34" charset="0"/>
                <a:ea typeface="Times New Roman"/>
                <a:cs typeface="Calibri" panose="020F0502020204030204" pitchFamily="34" charset="0"/>
              </a:rPr>
              <a:t> generales que aplican al Consejo </a:t>
            </a:r>
            <a:r>
              <a:rPr kumimoji="0" lang="es-MX" sz="3600" b="1" i="0" u="none" strike="noStrike" kern="1200" cap="none" spc="0" normalizeH="0" baseline="0" dirty="0">
                <a:ln>
                  <a:noFill/>
                </a:ln>
                <a:solidFill>
                  <a:srgbClr val="FFFFFF"/>
                </a:solidFill>
                <a:effectLst/>
                <a:uLnTx/>
                <a:uFillTx/>
                <a:latin typeface="Calibri" panose="020F0502020204030204" pitchFamily="34" charset="0"/>
                <a:ea typeface="Times New Roman"/>
                <a:cs typeface="Calibri" panose="020F0502020204030204" pitchFamily="34" charset="0"/>
              </a:rPr>
              <a:t>del Plantel Educativo (SSC) y al Comité consejero de Aprendices </a:t>
            </a:r>
            <a:r>
              <a:rPr lang="es-MX" sz="3600" b="1" dirty="0">
                <a:solidFill>
                  <a:srgbClr val="FFFFFF"/>
                </a:solidFill>
                <a:latin typeface="Calibri" panose="020F0502020204030204" pitchFamily="34" charset="0"/>
                <a:ea typeface="Times New Roman"/>
                <a:cs typeface="Calibri" panose="020F0502020204030204" pitchFamily="34" charset="0"/>
              </a:rPr>
              <a:t>de Inglés </a:t>
            </a:r>
            <a:r>
              <a:rPr kumimoji="0" lang="es-MX" sz="3600" b="1" i="0" u="none" strike="noStrike" kern="1200" cap="none" spc="0" normalizeH="0" baseline="0" dirty="0">
                <a:ln>
                  <a:noFill/>
                </a:ln>
                <a:solidFill>
                  <a:srgbClr val="FFFFFF"/>
                </a:solidFill>
                <a:effectLst/>
                <a:uLnTx/>
                <a:uFillTx/>
                <a:latin typeface="Calibri" panose="020F0502020204030204" pitchFamily="34" charset="0"/>
                <a:ea typeface="Times New Roman"/>
                <a:cs typeface="Calibri" panose="020F0502020204030204" pitchFamily="34" charset="0"/>
              </a:rPr>
              <a:t>(ELAC)</a:t>
            </a:r>
          </a:p>
        </p:txBody>
      </p:sp>
      <p:sp>
        <p:nvSpPr>
          <p:cNvPr id="20" name="Text Box 2"/>
          <p:cNvSpPr txBox="1">
            <a:spLocks noChangeArrowheads="1"/>
          </p:cNvSpPr>
          <p:nvPr/>
        </p:nvSpPr>
        <p:spPr bwMode="auto">
          <a:xfrm>
            <a:off x="6925733" y="4319482"/>
            <a:ext cx="4698999" cy="759597"/>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s-CO" sz="2000" b="0" i="0" u="none" strike="noStrike" kern="1200" cap="none" spc="0" normalizeH="0" baseline="0" noProof="0">
                <a:ln>
                  <a:noFill/>
                </a:ln>
                <a:solidFill>
                  <a:srgbClr val="7030A0"/>
                </a:solidFill>
                <a:effectLst/>
                <a:uLnTx/>
                <a:uFillTx/>
                <a:latin typeface="Calibri"/>
                <a:ea typeface="Calibri"/>
                <a:cs typeface="Times New Roman"/>
              </a:rPr>
              <a:t>Escuelas y familias </a:t>
            </a:r>
            <a:r>
              <a:rPr kumimoji="0" lang="es-CO" sz="2000" b="0" i="0" u="none" strike="noStrike" kern="1200" cap="none" spc="0" normalizeH="0" baseline="0" noProof="0">
                <a:ln>
                  <a:noFill/>
                </a:ln>
                <a:solidFill>
                  <a:prstClr val="black"/>
                </a:solidFill>
                <a:effectLst/>
                <a:uLnTx/>
                <a:uFillTx/>
                <a:latin typeface="Calibri"/>
                <a:ea typeface="Calibri"/>
                <a:cs typeface="Times New Roman"/>
              </a:rPr>
              <a:t>trabajando unidas para asegurar  </a:t>
            </a:r>
            <a:r>
              <a:rPr kumimoji="0" lang="es-CO" sz="2000" b="0" i="0" u="none" strike="noStrike" kern="1200" cap="none" spc="0" normalizeH="0" baseline="0" noProof="0">
                <a:ln>
                  <a:noFill/>
                </a:ln>
                <a:solidFill>
                  <a:srgbClr val="E36C0A"/>
                </a:solidFill>
                <a:effectLst/>
                <a:uLnTx/>
                <a:uFillTx/>
                <a:latin typeface="Calibri"/>
                <a:ea typeface="Calibri"/>
                <a:cs typeface="Times New Roman"/>
              </a:rPr>
              <a:t>el éxito estudiantil</a:t>
            </a:r>
          </a:p>
        </p:txBody>
      </p:sp>
      <p:sp>
        <p:nvSpPr>
          <p:cNvPr id="21" name="TextBox 20"/>
          <p:cNvSpPr txBox="1"/>
          <p:nvPr/>
        </p:nvSpPr>
        <p:spPr>
          <a:xfrm>
            <a:off x="6476073" y="5560041"/>
            <a:ext cx="57159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BUL 6745.2 Normas para el Requerido Consejo del Plantel Educativo y el Comité Asesor para Aprendices de Inglés  </a:t>
            </a:r>
          </a:p>
        </p:txBody>
      </p:sp>
    </p:spTree>
    <p:extLst>
      <p:ext uri="{BB962C8B-B14F-4D97-AF65-F5344CB8AC3E}">
        <p14:creationId xmlns:p14="http://schemas.microsoft.com/office/powerpoint/2010/main" val="1056978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85345"/>
            <a:ext cx="10058400" cy="662196"/>
          </a:xfrm>
        </p:spPr>
        <p:txBody>
          <a:bodyPr>
            <a:normAutofit fontScale="90000"/>
          </a:bodyPr>
          <a:lstStyle/>
          <a:p>
            <a:r>
              <a:rPr lang="en-US" b="1" dirty="0"/>
              <a:t>Purpose                                         </a:t>
            </a:r>
            <a:r>
              <a:rPr lang="es-CO" b="1" i="1" dirty="0">
                <a:solidFill>
                  <a:srgbClr val="0070C0"/>
                </a:solidFill>
              </a:rPr>
              <a:t>Propósito</a:t>
            </a:r>
            <a:endParaRPr lang="en-US" b="1" i="1" dirty="0">
              <a:solidFill>
                <a:srgbClr val="0070C0"/>
              </a:solidFill>
            </a:endParaRPr>
          </a:p>
        </p:txBody>
      </p:sp>
      <p:sp>
        <p:nvSpPr>
          <p:cNvPr id="4" name="Content Placeholder 3"/>
          <p:cNvSpPr>
            <a:spLocks noGrp="1"/>
          </p:cNvSpPr>
          <p:nvPr>
            <p:ph idx="1"/>
          </p:nvPr>
        </p:nvSpPr>
        <p:spPr>
          <a:xfrm>
            <a:off x="304800" y="1053254"/>
            <a:ext cx="4888992" cy="5214789"/>
          </a:xfrm>
          <a:solidFill>
            <a:schemeClr val="bg1"/>
          </a:solidFill>
        </p:spPr>
        <p:txBody>
          <a:bodyPr>
            <a:normAutofit lnSpcReduction="10000"/>
          </a:bodyPr>
          <a:lstStyle/>
          <a:p>
            <a:pPr>
              <a:buFont typeface="Wingdings" panose="05000000000000000000" pitchFamily="2" charset="2"/>
              <a:buChar char="v"/>
            </a:pPr>
            <a:r>
              <a:rPr lang="en-US" sz="2800" dirty="0"/>
              <a:t>To </a:t>
            </a:r>
            <a:r>
              <a:rPr lang="en-US" sz="2800" b="1" dirty="0"/>
              <a:t>review</a:t>
            </a:r>
            <a:r>
              <a:rPr lang="en-US" sz="2800" dirty="0"/>
              <a:t> the </a:t>
            </a:r>
            <a:r>
              <a:rPr lang="en-US" sz="2800" b="1" dirty="0"/>
              <a:t>functions</a:t>
            </a:r>
            <a:r>
              <a:rPr lang="en-US" sz="2800" dirty="0"/>
              <a:t> and </a:t>
            </a:r>
            <a:r>
              <a:rPr lang="en-US" sz="2800" b="1" dirty="0"/>
              <a:t>operation</a:t>
            </a:r>
            <a:r>
              <a:rPr lang="en-US" sz="2800" dirty="0"/>
              <a:t> of the mandated School Site Council (</a:t>
            </a:r>
            <a:r>
              <a:rPr lang="en-US" sz="2800" b="1" dirty="0">
                <a:solidFill>
                  <a:srgbClr val="00B050"/>
                </a:solidFill>
              </a:rPr>
              <a:t>SSC</a:t>
            </a:r>
            <a:r>
              <a:rPr lang="en-US" sz="2800" dirty="0"/>
              <a:t>) and the English Learner Advisory Committee (</a:t>
            </a:r>
            <a:r>
              <a:rPr lang="en-US" sz="2800" b="1" dirty="0">
                <a:solidFill>
                  <a:srgbClr val="7030A0"/>
                </a:solidFill>
              </a:rPr>
              <a:t>ELAC</a:t>
            </a:r>
            <a:r>
              <a:rPr lang="en-US" sz="2800" dirty="0"/>
              <a:t>)</a:t>
            </a:r>
          </a:p>
          <a:p>
            <a:pPr>
              <a:buFont typeface="Wingdings" panose="05000000000000000000" pitchFamily="2" charset="2"/>
              <a:buChar char="v"/>
            </a:pPr>
            <a:r>
              <a:rPr lang="en-US" sz="2800" b="1" dirty="0"/>
              <a:t>Understand</a:t>
            </a:r>
            <a:r>
              <a:rPr lang="en-US" sz="2800" dirty="0"/>
              <a:t> the </a:t>
            </a:r>
            <a:r>
              <a:rPr lang="en-US" sz="2800" b="1" dirty="0"/>
              <a:t>roles</a:t>
            </a:r>
            <a:r>
              <a:rPr lang="en-US" sz="2800" dirty="0"/>
              <a:t> and  </a:t>
            </a:r>
            <a:r>
              <a:rPr lang="en-US" sz="2800" b="1" dirty="0"/>
              <a:t>responsibilities</a:t>
            </a:r>
            <a:r>
              <a:rPr lang="en-US" sz="2800" dirty="0"/>
              <a:t> of the School Site Council Committee (</a:t>
            </a:r>
            <a:r>
              <a:rPr lang="en-US" sz="2800" b="1" dirty="0">
                <a:solidFill>
                  <a:srgbClr val="00B050"/>
                </a:solidFill>
              </a:rPr>
              <a:t>SSC</a:t>
            </a:r>
            <a:r>
              <a:rPr lang="en-US" sz="2800" dirty="0"/>
              <a:t>) and English Learner Advisory Committee (</a:t>
            </a:r>
            <a:r>
              <a:rPr lang="en-US" sz="2800" b="1" dirty="0">
                <a:solidFill>
                  <a:srgbClr val="7030A0"/>
                </a:solidFill>
              </a:rPr>
              <a:t>ELAC</a:t>
            </a:r>
            <a:r>
              <a:rPr lang="en-US" sz="2800" dirty="0"/>
              <a:t>) members </a:t>
            </a:r>
          </a:p>
          <a:p>
            <a:pPr>
              <a:buFont typeface="Wingdings" panose="05000000000000000000" pitchFamily="2" charset="2"/>
              <a:buChar char="v"/>
            </a:pPr>
            <a:r>
              <a:rPr lang="en-US" sz="2800" b="1" dirty="0"/>
              <a:t>Understand</a:t>
            </a:r>
            <a:r>
              <a:rPr lang="en-US" sz="2800" dirty="0"/>
              <a:t> the </a:t>
            </a:r>
            <a:r>
              <a:rPr lang="en-US" sz="2800" b="1" dirty="0"/>
              <a:t>orientation</a:t>
            </a:r>
            <a:r>
              <a:rPr lang="en-US" sz="2800" dirty="0"/>
              <a:t> and </a:t>
            </a:r>
            <a:r>
              <a:rPr lang="en-US" sz="2800" b="1" dirty="0"/>
              <a:t>election</a:t>
            </a:r>
            <a:r>
              <a:rPr lang="en-US" sz="2800" dirty="0"/>
              <a:t> </a:t>
            </a:r>
            <a:r>
              <a:rPr lang="en-US" sz="2800" b="1" dirty="0"/>
              <a:t>process</a:t>
            </a:r>
            <a:r>
              <a:rPr lang="en-US" sz="2800" dirty="0"/>
              <a:t> for the </a:t>
            </a:r>
            <a:r>
              <a:rPr lang="en-US" sz="2800" b="1" dirty="0">
                <a:solidFill>
                  <a:srgbClr val="00B050"/>
                </a:solidFill>
              </a:rPr>
              <a:t>SSC </a:t>
            </a:r>
            <a:r>
              <a:rPr lang="en-US" sz="2800" dirty="0"/>
              <a:t>and </a:t>
            </a:r>
            <a:r>
              <a:rPr lang="en-US" sz="2800" b="1" dirty="0">
                <a:solidFill>
                  <a:srgbClr val="7030A0"/>
                </a:solidFill>
              </a:rPr>
              <a:t>ELAC</a:t>
            </a:r>
          </a:p>
          <a:p>
            <a:pPr marL="0" indent="0">
              <a:buNone/>
            </a:pPr>
            <a:endParaRPr lang="en-US" sz="2800" dirty="0"/>
          </a:p>
        </p:txBody>
      </p:sp>
      <p:sp>
        <p:nvSpPr>
          <p:cNvPr id="5" name="Content Placeholder 3"/>
          <p:cNvSpPr txBox="1">
            <a:spLocks/>
          </p:cNvSpPr>
          <p:nvPr/>
        </p:nvSpPr>
        <p:spPr>
          <a:xfrm>
            <a:off x="6434050" y="905124"/>
            <a:ext cx="5073881" cy="5362919"/>
          </a:xfrm>
          <a:prstGeom prst="rect">
            <a:avLst/>
          </a:prstGeom>
          <a:solidFill>
            <a:schemeClr val="bg1"/>
          </a:solidFill>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Repasar</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los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deberes</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y la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función</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del requerido Consejo del Plantel Educativo (</a:t>
            </a:r>
            <a:r>
              <a:rPr kumimoji="0" lang="es-CO" sz="2800" b="1" i="0" u="none" strike="noStrike" kern="1200" cap="none" spc="0" normalizeH="0" baseline="0" noProof="0" dirty="0">
                <a:ln>
                  <a:noFill/>
                </a:ln>
                <a:solidFill>
                  <a:srgbClr val="00B050"/>
                </a:solidFill>
                <a:effectLst/>
                <a:uLnTx/>
                <a:uFillTx/>
                <a:latin typeface="Calibri" panose="020F0502020204030204"/>
                <a:ea typeface="+mn-ea"/>
                <a:cs typeface="+mn-cs"/>
              </a:rPr>
              <a:t>SSC</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por sus siglas en inglés) y el Comité Asesor para Aprendices de Inglés (</a:t>
            </a:r>
            <a:r>
              <a:rPr kumimoji="0" lang="es-CO" sz="2800" b="1" i="0" u="none" strike="noStrike" kern="1200" cap="none" spc="0" normalizeH="0" baseline="0" noProof="0" dirty="0">
                <a:ln>
                  <a:noFill/>
                </a:ln>
                <a:solidFill>
                  <a:srgbClr val="7030A0"/>
                </a:solidFill>
                <a:effectLst/>
                <a:uLnTx/>
                <a:uFillTx/>
                <a:latin typeface="Calibri" panose="020F0502020204030204"/>
                <a:ea typeface="+mn-ea"/>
                <a:cs typeface="+mn-cs"/>
              </a:rPr>
              <a:t>ELAC</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por sus siglas en inglés)</a:t>
            </a:r>
            <a:endPar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Entender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las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funciones</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y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responsabilidades</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de los miembros del Consejo del Plantel Educativo (</a:t>
            </a:r>
            <a:r>
              <a:rPr kumimoji="0" lang="es-CO" sz="2800" b="1" i="0" u="none" strike="noStrike" kern="1200" cap="none" spc="0" normalizeH="0" baseline="0" noProof="0" dirty="0">
                <a:ln>
                  <a:noFill/>
                </a:ln>
                <a:solidFill>
                  <a:srgbClr val="00B050"/>
                </a:solidFill>
                <a:effectLst/>
                <a:uLnTx/>
                <a:uFillTx/>
                <a:latin typeface="Calibri" panose="020F0502020204030204"/>
                <a:ea typeface="+mn-ea"/>
                <a:cs typeface="+mn-cs"/>
              </a:rPr>
              <a:t>SSC</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y el Comité Asesor para Aprendices del Inglés </a:t>
            </a:r>
            <a:r>
              <a:rPr kumimoji="0" lang="es-CO"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es-CO" sz="2800" b="1" i="0" u="none" strike="noStrike" kern="1200" cap="none" spc="0" normalizeH="0" baseline="0" noProof="0" dirty="0">
                <a:ln>
                  <a:noFill/>
                </a:ln>
                <a:solidFill>
                  <a:srgbClr val="7030A0"/>
                </a:solidFill>
                <a:effectLst/>
                <a:uLnTx/>
                <a:uFillTx/>
                <a:latin typeface="Calibri" panose="020F0502020204030204"/>
                <a:ea typeface="+mn-ea"/>
                <a:cs typeface="+mn-cs"/>
              </a:rPr>
              <a:t>ELAC</a:t>
            </a:r>
            <a:r>
              <a:rPr kumimoji="0" lang="es-CO"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endPar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Entender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el proceso de la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orientación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y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elecciones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para </a:t>
            </a:r>
            <a:r>
              <a:rPr kumimoji="0" lang="es-CO" sz="2800" b="1" i="0" u="none" strike="noStrike" kern="1200" cap="none" spc="0" normalizeH="0" baseline="0" noProof="0" dirty="0">
                <a:ln>
                  <a:noFill/>
                </a:ln>
                <a:solidFill>
                  <a:srgbClr val="00B050"/>
                </a:solidFill>
                <a:effectLst/>
                <a:uLnTx/>
                <a:uFillTx/>
                <a:latin typeface="Calibri" panose="020F0502020204030204"/>
                <a:ea typeface="+mn-ea"/>
                <a:cs typeface="+mn-cs"/>
              </a:rPr>
              <a:t>SSC</a:t>
            </a:r>
            <a:r>
              <a:rPr kumimoji="0" lang="es-CO"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y </a:t>
            </a:r>
            <a:r>
              <a:rPr kumimoji="0" lang="es-CO" sz="2800" b="1" i="0" u="none" strike="noStrike" kern="1200" cap="none" spc="0" normalizeH="0" baseline="0" noProof="0" dirty="0">
                <a:ln>
                  <a:noFill/>
                </a:ln>
                <a:solidFill>
                  <a:srgbClr val="7030A0"/>
                </a:solidFill>
                <a:effectLst/>
                <a:uLnTx/>
                <a:uFillTx/>
                <a:latin typeface="Calibri" panose="020F0502020204030204"/>
                <a:ea typeface="+mn-ea"/>
                <a:cs typeface="+mn-cs"/>
              </a:rPr>
              <a:t>ELAC</a:t>
            </a:r>
          </a:p>
          <a:p>
            <a:pPr marL="0" marR="0" lvl="0" indent="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None/>
              <a:tabLst/>
              <a:defRPr/>
            </a:pPr>
            <a:endParaRPr kumimoji="0" lang="es-CO"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55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161293"/>
            <a:ext cx="10058400" cy="648936"/>
          </a:xfrm>
        </p:spPr>
        <p:txBody>
          <a:bodyPr>
            <a:normAutofit fontScale="90000"/>
          </a:bodyPr>
          <a:lstStyle/>
          <a:p>
            <a:r>
              <a:rPr lang="en-US" b="1" dirty="0">
                <a:solidFill>
                  <a:schemeClr val="tx1"/>
                </a:solidFill>
              </a:rPr>
              <a:t>Greene Act                          </a:t>
            </a:r>
            <a:r>
              <a:rPr lang="es-CO" b="1" i="1">
                <a:solidFill>
                  <a:srgbClr val="0070C0"/>
                </a:solidFill>
              </a:rPr>
              <a:t>Decreto </a:t>
            </a:r>
            <a:r>
              <a:rPr lang="es-CO" b="1" i="1" err="1">
                <a:solidFill>
                  <a:srgbClr val="0070C0"/>
                </a:solidFill>
              </a:rPr>
              <a:t>Greene</a:t>
            </a:r>
            <a:endParaRPr lang="en-US" b="1" i="1" dirty="0">
              <a:solidFill>
                <a:srgbClr val="0070C0"/>
              </a:solidFill>
            </a:endParaRPr>
          </a:p>
        </p:txBody>
      </p:sp>
      <p:sp>
        <p:nvSpPr>
          <p:cNvPr id="3" name="Content Placeholder 2"/>
          <p:cNvSpPr>
            <a:spLocks noGrp="1"/>
          </p:cNvSpPr>
          <p:nvPr>
            <p:ph idx="4294967295"/>
          </p:nvPr>
        </p:nvSpPr>
        <p:spPr>
          <a:xfrm>
            <a:off x="115747" y="925733"/>
            <a:ext cx="5092603" cy="5278297"/>
          </a:xfrm>
        </p:spPr>
        <p:txBody>
          <a:bodyPr>
            <a:normAutofit/>
          </a:bodyPr>
          <a:lstStyle/>
          <a:p>
            <a:r>
              <a:rPr lang="en-US" sz="2400" b="1" dirty="0">
                <a:solidFill>
                  <a:schemeClr val="tx1"/>
                </a:solidFill>
              </a:rPr>
              <a:t>The SSC and ELAC operate under the  </a:t>
            </a:r>
            <a:r>
              <a:rPr lang="en-US" sz="2400" b="1" i="1" dirty="0">
                <a:solidFill>
                  <a:schemeClr val="tx1"/>
                </a:solidFill>
              </a:rPr>
              <a:t>Greene Act </a:t>
            </a:r>
            <a:r>
              <a:rPr lang="en-US" sz="2400" b="1" dirty="0">
                <a:solidFill>
                  <a:schemeClr val="tx1"/>
                </a:solidFill>
              </a:rPr>
              <a:t>which means that the meetings must:</a:t>
            </a:r>
          </a:p>
          <a:p>
            <a:pPr lvl="1">
              <a:buFont typeface="Wingdings" panose="05000000000000000000" pitchFamily="2" charset="2"/>
              <a:buChar char="v"/>
            </a:pPr>
            <a:r>
              <a:rPr lang="en-US" sz="2000" dirty="0">
                <a:solidFill>
                  <a:schemeClr val="tx1"/>
                </a:solidFill>
              </a:rPr>
              <a:t>Be conducted as public meetings with </a:t>
            </a:r>
            <a:r>
              <a:rPr lang="en-US" sz="2000" b="1" dirty="0">
                <a:solidFill>
                  <a:schemeClr val="tx1"/>
                </a:solidFill>
              </a:rPr>
              <a:t>agendas posted 72 hours before the meeting </a:t>
            </a:r>
            <a:r>
              <a:rPr lang="en-US" sz="2000" dirty="0">
                <a:solidFill>
                  <a:schemeClr val="tx1"/>
                </a:solidFill>
              </a:rPr>
              <a:t>outside of the school building in a plainly visible location.</a:t>
            </a:r>
          </a:p>
          <a:p>
            <a:pPr lvl="1">
              <a:buFont typeface="Wingdings" panose="05000000000000000000" pitchFamily="2" charset="2"/>
              <a:buChar char="v"/>
            </a:pPr>
            <a:endParaRPr lang="en-US" sz="2000" dirty="0">
              <a:solidFill>
                <a:schemeClr val="tx1"/>
              </a:solidFill>
            </a:endParaRPr>
          </a:p>
          <a:p>
            <a:pPr lvl="1">
              <a:buFont typeface="Wingdings" panose="05000000000000000000" pitchFamily="2" charset="2"/>
              <a:buChar char="v"/>
            </a:pPr>
            <a:r>
              <a:rPr lang="en-US" sz="2000" dirty="0">
                <a:solidFill>
                  <a:schemeClr val="tx1"/>
                </a:solidFill>
              </a:rPr>
              <a:t>The agenda must specify the </a:t>
            </a:r>
            <a:r>
              <a:rPr lang="en-US" sz="2000" b="1" u="sng" dirty="0">
                <a:solidFill>
                  <a:schemeClr val="tx1"/>
                </a:solidFill>
              </a:rPr>
              <a:t>date, time, and location of the meeting,</a:t>
            </a:r>
            <a:r>
              <a:rPr lang="en-US" sz="2000" dirty="0">
                <a:solidFill>
                  <a:schemeClr val="tx1"/>
                </a:solidFill>
              </a:rPr>
              <a:t> the items to be addressed, and whether the items will require action to be taken. </a:t>
            </a:r>
          </a:p>
          <a:p>
            <a:pPr lvl="1">
              <a:buFont typeface="Wingdings" panose="05000000000000000000" pitchFamily="2" charset="2"/>
              <a:buChar char="v"/>
            </a:pPr>
            <a:endParaRPr lang="en-US" sz="2000" dirty="0">
              <a:solidFill>
                <a:schemeClr val="tx1"/>
              </a:solidFill>
            </a:endParaRPr>
          </a:p>
          <a:p>
            <a:pPr lvl="1">
              <a:buFont typeface="Wingdings" panose="05000000000000000000" pitchFamily="2" charset="2"/>
              <a:buChar char="v"/>
            </a:pPr>
            <a:r>
              <a:rPr lang="en-US" sz="2000" dirty="0">
                <a:solidFill>
                  <a:schemeClr val="tx1"/>
                </a:solidFill>
              </a:rPr>
              <a:t>A </a:t>
            </a:r>
            <a:r>
              <a:rPr lang="en-US" sz="2000" b="1" dirty="0">
                <a:solidFill>
                  <a:schemeClr val="tx1"/>
                </a:solidFill>
              </a:rPr>
              <a:t>council/committee </a:t>
            </a:r>
            <a:r>
              <a:rPr lang="en-US" sz="2000" dirty="0">
                <a:solidFill>
                  <a:schemeClr val="tx1"/>
                </a:solidFill>
              </a:rPr>
              <a:t>generally, may </a:t>
            </a:r>
            <a:r>
              <a:rPr lang="en-US" sz="2000" b="1" dirty="0">
                <a:solidFill>
                  <a:schemeClr val="tx1"/>
                </a:solidFill>
              </a:rPr>
              <a:t>only act </a:t>
            </a:r>
            <a:r>
              <a:rPr lang="en-US" sz="2000" dirty="0">
                <a:solidFill>
                  <a:schemeClr val="tx1"/>
                </a:solidFill>
              </a:rPr>
              <a:t>on or consider an item when it has been properly included </a:t>
            </a:r>
            <a:r>
              <a:rPr lang="en-US" sz="2000" b="1" dirty="0">
                <a:solidFill>
                  <a:schemeClr val="tx1"/>
                </a:solidFill>
              </a:rPr>
              <a:t>on the agenda </a:t>
            </a:r>
            <a:r>
              <a:rPr lang="en-US" sz="2000" dirty="0">
                <a:solidFill>
                  <a:schemeClr val="tx1"/>
                </a:solidFill>
              </a:rPr>
              <a:t>at the time of posting. </a:t>
            </a:r>
          </a:p>
        </p:txBody>
      </p:sp>
      <p:pic>
        <p:nvPicPr>
          <p:cNvPr id="4" name="Picture 3" descr="Annual General &lt;strong&gt;Meeting&lt;/strong&gt; | Cote Saint-Luc Minor Hockey Associ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042" y="219541"/>
            <a:ext cx="1303287" cy="868858"/>
          </a:xfrm>
          <a:prstGeom prst="rect">
            <a:avLst/>
          </a:prstGeom>
        </p:spPr>
      </p:pic>
      <p:sp>
        <p:nvSpPr>
          <p:cNvPr id="6" name="Content Placeholder 2"/>
          <p:cNvSpPr txBox="1">
            <a:spLocks/>
          </p:cNvSpPr>
          <p:nvPr/>
        </p:nvSpPr>
        <p:spPr>
          <a:xfrm>
            <a:off x="6250329" y="810229"/>
            <a:ext cx="5719998" cy="5778939"/>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Char char=" "/>
              <a:tabLst/>
              <a:defRPr/>
            </a:pP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El SSC e ELAC se rigen por el </a:t>
            </a:r>
            <a:r>
              <a:rPr kumimoji="0" lang="es-CO" sz="2800" b="1" i="1" u="none" strike="noStrike" kern="1200" cap="none" spc="0" normalizeH="0" baseline="0" noProof="0" dirty="0">
                <a:ln>
                  <a:noFill/>
                </a:ln>
                <a:solidFill>
                  <a:srgbClr val="0070C0"/>
                </a:solidFill>
                <a:effectLst/>
                <a:uLnTx/>
                <a:uFillTx/>
                <a:latin typeface="Calibri" panose="020F0502020204030204"/>
                <a:ea typeface="+mn-ea"/>
                <a:cs typeface="+mn-cs"/>
              </a:rPr>
              <a:t>Decreto Greene</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 que significa que las reuniones deben de:</a:t>
            </a:r>
          </a:p>
          <a:p>
            <a:pPr marL="384048" marR="0" lvl="1" indent="-182880" algn="l" defTabSz="914400" rtl="0" eaLnBrk="1" fontAlgn="auto" latinLnBrk="0" hangingPunct="1">
              <a:lnSpc>
                <a:spcPct val="90000"/>
              </a:lnSpc>
              <a:spcBef>
                <a:spcPts val="200"/>
              </a:spcBef>
              <a:spcAft>
                <a:spcPts val="400"/>
              </a:spcAft>
              <a:buClr>
                <a:srgbClr val="4A66AC"/>
              </a:buClr>
              <a:buSzTx/>
              <a:buFont typeface="Wingdings" panose="05000000000000000000" pitchFamily="2" charset="2"/>
              <a:buChar char="v"/>
              <a:tabLst/>
              <a:defRPr/>
            </a:pP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Llevarse a cabo como reuniones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públicas con agendas publicadas con 72 horas de anticipación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a la reunión, fuera del recinto escolar en una ubicación fácilmente visible.</a:t>
            </a:r>
          </a:p>
          <a:p>
            <a:pPr marL="384048" marR="0" lvl="1" indent="-182880" algn="l" defTabSz="914400" rtl="0" eaLnBrk="1" fontAlgn="auto" latinLnBrk="0" hangingPunct="1">
              <a:lnSpc>
                <a:spcPct val="90000"/>
              </a:lnSpc>
              <a:spcBef>
                <a:spcPts val="200"/>
              </a:spcBef>
              <a:spcAft>
                <a:spcPts val="400"/>
              </a:spcAft>
              <a:buClr>
                <a:srgbClr val="4A66AC"/>
              </a:buClr>
              <a:buSzTx/>
              <a:buFont typeface="Wingdings" panose="05000000000000000000" pitchFamily="2" charset="2"/>
              <a:buChar char="v"/>
              <a:tabLst/>
              <a:defRPr/>
            </a:pP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La notificación (agenda) </a:t>
            </a:r>
            <a:r>
              <a:rPr kumimoji="0" lang="es-CO" sz="2400" b="1" i="0" u="sng" strike="noStrike" kern="1200" cap="none" spc="0" normalizeH="0" baseline="0" noProof="0" dirty="0">
                <a:ln>
                  <a:noFill/>
                </a:ln>
                <a:solidFill>
                  <a:srgbClr val="0070C0"/>
                </a:solidFill>
                <a:effectLst/>
                <a:uLnTx/>
                <a:uFillTx/>
                <a:latin typeface="Calibri" panose="020F0502020204030204"/>
                <a:ea typeface="+mn-ea"/>
                <a:cs typeface="+mn-cs"/>
              </a:rPr>
              <a:t>debe especificar la fecha, la hora, y lugar de la reunión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y los puntos que se abordarán y si los puntos requieren que se tome alguna acción. </a:t>
            </a:r>
          </a:p>
          <a:p>
            <a:pPr marL="384048" marR="0" lvl="1" indent="-182880" algn="l" defTabSz="914400" rtl="0" eaLnBrk="1" fontAlgn="auto" latinLnBrk="0" hangingPunct="1">
              <a:lnSpc>
                <a:spcPct val="90000"/>
              </a:lnSpc>
              <a:spcBef>
                <a:spcPts val="200"/>
              </a:spcBef>
              <a:spcAft>
                <a:spcPts val="400"/>
              </a:spcAft>
              <a:buClr>
                <a:srgbClr val="4A66AC"/>
              </a:buClr>
              <a:buSzTx/>
              <a:buFont typeface="Wingdings" panose="05000000000000000000" pitchFamily="2" charset="2"/>
              <a:buChar char="v"/>
              <a:tabLst/>
              <a:defRPr/>
            </a:pP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Un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consejo/comité,</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por lo general,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solo puede actuar</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o considerar un asunto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cuando éste se ha incluido debidamente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en la agenda al momento de su publicación. </a:t>
            </a:r>
          </a:p>
        </p:txBody>
      </p:sp>
    </p:spTree>
    <p:extLst>
      <p:ext uri="{BB962C8B-B14F-4D97-AF65-F5344CB8AC3E}">
        <p14:creationId xmlns:p14="http://schemas.microsoft.com/office/powerpoint/2010/main" val="3029164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079" y="455180"/>
            <a:ext cx="10744950" cy="481693"/>
          </a:xfrm>
        </p:spPr>
        <p:txBody>
          <a:bodyPr>
            <a:normAutofit fontScale="90000"/>
          </a:bodyPr>
          <a:lstStyle/>
          <a:p>
            <a:r>
              <a:rPr lang="en-US" b="1" dirty="0">
                <a:solidFill>
                  <a:schemeClr val="tx1"/>
                </a:solidFill>
              </a:rPr>
              <a:t>Greene Act                         </a:t>
            </a:r>
            <a:r>
              <a:rPr lang="es-CO" b="1" dirty="0">
                <a:solidFill>
                  <a:srgbClr val="0070C0"/>
                </a:solidFill>
              </a:rPr>
              <a:t>Decreto Greene</a:t>
            </a:r>
            <a:r>
              <a:rPr lang="en-US" b="1" dirty="0">
                <a:solidFill>
                  <a:srgbClr val="0070C0"/>
                </a:solidFill>
              </a:rPr>
              <a:t> </a:t>
            </a:r>
          </a:p>
        </p:txBody>
      </p:sp>
      <p:sp>
        <p:nvSpPr>
          <p:cNvPr id="3" name="Content Placeholder 2"/>
          <p:cNvSpPr>
            <a:spLocks noGrp="1"/>
          </p:cNvSpPr>
          <p:nvPr>
            <p:ph idx="1"/>
          </p:nvPr>
        </p:nvSpPr>
        <p:spPr>
          <a:xfrm>
            <a:off x="121920" y="1066588"/>
            <a:ext cx="5413248" cy="5212292"/>
          </a:xfrm>
          <a:solidFill>
            <a:schemeClr val="bg1"/>
          </a:solidFill>
        </p:spPr>
        <p:txBody>
          <a:bodyPr>
            <a:noAutofit/>
          </a:bodyPr>
          <a:lstStyle/>
          <a:p>
            <a:pPr marL="382588" lvl="1" indent="-382588">
              <a:buFont typeface="Wingdings" panose="05000000000000000000" pitchFamily="2" charset="2"/>
              <a:buChar char="v"/>
            </a:pPr>
            <a:r>
              <a:rPr lang="en-US" sz="2400" b="1" dirty="0">
                <a:solidFill>
                  <a:schemeClr val="tx1"/>
                </a:solidFill>
              </a:rPr>
              <a:t>If action </a:t>
            </a:r>
            <a:r>
              <a:rPr lang="en-US" sz="2400" dirty="0">
                <a:solidFill>
                  <a:schemeClr val="tx1"/>
                </a:solidFill>
              </a:rPr>
              <a:t>is taken on an item that was </a:t>
            </a:r>
            <a:r>
              <a:rPr lang="en-US" sz="2400" b="1" dirty="0">
                <a:solidFill>
                  <a:schemeClr val="tx1"/>
                </a:solidFill>
              </a:rPr>
              <a:t>not listed </a:t>
            </a:r>
            <a:r>
              <a:rPr lang="en-US" sz="2400" dirty="0">
                <a:solidFill>
                  <a:schemeClr val="tx1"/>
                </a:solidFill>
              </a:rPr>
              <a:t>as an action item on the agenda, </a:t>
            </a:r>
            <a:r>
              <a:rPr lang="en-US" sz="2400" b="1" dirty="0">
                <a:solidFill>
                  <a:schemeClr val="tx1"/>
                </a:solidFill>
              </a:rPr>
              <a:t>the action taken is invalidated. </a:t>
            </a:r>
          </a:p>
          <a:p>
            <a:pPr marL="382588" indent="-382588">
              <a:buFont typeface="Wingdings" panose="05000000000000000000" pitchFamily="2" charset="2"/>
              <a:buChar char="v"/>
            </a:pPr>
            <a:r>
              <a:rPr lang="en-US" sz="2400" b="1" dirty="0">
                <a:solidFill>
                  <a:schemeClr val="tx1"/>
                </a:solidFill>
              </a:rPr>
              <a:t>Only </a:t>
            </a:r>
            <a:r>
              <a:rPr lang="en-US" sz="2400" dirty="0">
                <a:solidFill>
                  <a:schemeClr val="tx1"/>
                </a:solidFill>
              </a:rPr>
              <a:t>under certain </a:t>
            </a:r>
            <a:r>
              <a:rPr lang="en-US" sz="2400" b="1" u="sng" dirty="0">
                <a:solidFill>
                  <a:schemeClr val="tx1"/>
                </a:solidFill>
              </a:rPr>
              <a:t>unusual circumstances </a:t>
            </a:r>
            <a:r>
              <a:rPr lang="en-US" sz="2400" dirty="0">
                <a:solidFill>
                  <a:schemeClr val="tx1"/>
                </a:solidFill>
              </a:rPr>
              <a:t>and by </a:t>
            </a:r>
            <a:r>
              <a:rPr lang="en-US" sz="2400" b="1" dirty="0">
                <a:solidFill>
                  <a:schemeClr val="tx1"/>
                </a:solidFill>
              </a:rPr>
              <a:t>a unanimous vote </a:t>
            </a:r>
            <a:r>
              <a:rPr lang="en-US" sz="2400" dirty="0">
                <a:solidFill>
                  <a:schemeClr val="tx1"/>
                </a:solidFill>
              </a:rPr>
              <a:t>may the council or committee allow an item not on the agenda to be considered and/or acted upon. </a:t>
            </a:r>
          </a:p>
          <a:p>
            <a:pPr marL="382588" indent="-382588">
              <a:buFont typeface="Wingdings" panose="05000000000000000000" pitchFamily="2" charset="2"/>
              <a:buChar char="v"/>
            </a:pPr>
            <a:r>
              <a:rPr lang="en-US" sz="2400" dirty="0">
                <a:solidFill>
                  <a:schemeClr val="tx1"/>
                </a:solidFill>
              </a:rPr>
              <a:t>When considering whether or not to allow a non-agenda item, the </a:t>
            </a:r>
            <a:r>
              <a:rPr lang="en-US" sz="2400" b="1" dirty="0">
                <a:solidFill>
                  <a:schemeClr val="tx1"/>
                </a:solidFill>
              </a:rPr>
              <a:t>council or committee must determine </a:t>
            </a:r>
            <a:r>
              <a:rPr lang="en-US" sz="2400" dirty="0">
                <a:solidFill>
                  <a:schemeClr val="tx1"/>
                </a:solidFill>
              </a:rPr>
              <a:t>if the item presents an urgent need for action, and </a:t>
            </a:r>
            <a:r>
              <a:rPr lang="en-US" sz="2400" b="1" dirty="0">
                <a:solidFill>
                  <a:schemeClr val="tx1"/>
                </a:solidFill>
              </a:rPr>
              <a:t>the item/issue was unknown </a:t>
            </a:r>
            <a:r>
              <a:rPr lang="en-US" sz="2400" dirty="0">
                <a:solidFill>
                  <a:schemeClr val="tx1"/>
                </a:solidFill>
              </a:rPr>
              <a:t>at the time the agenda was posted. </a:t>
            </a:r>
          </a:p>
          <a:p>
            <a:pPr marL="0" indent="0">
              <a:buNone/>
            </a:pPr>
            <a:endParaRPr lang="en-US" sz="2400" dirty="0"/>
          </a:p>
          <a:p>
            <a:endParaRPr lang="en-US" sz="2400" dirty="0"/>
          </a:p>
        </p:txBody>
      </p:sp>
      <p:pic>
        <p:nvPicPr>
          <p:cNvPr id="4" name="Picture 3" descr="Annual General &lt;strong&gt;Meeting&lt;/strong&gt; | Cote Saint-Luc Minor Hockey Associ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688" y="142585"/>
            <a:ext cx="1807742" cy="918119"/>
          </a:xfrm>
          <a:prstGeom prst="rect">
            <a:avLst/>
          </a:prstGeom>
        </p:spPr>
      </p:pic>
      <p:sp>
        <p:nvSpPr>
          <p:cNvPr id="8" name="Content Placeholder 2"/>
          <p:cNvSpPr txBox="1">
            <a:spLocks/>
          </p:cNvSpPr>
          <p:nvPr/>
        </p:nvSpPr>
        <p:spPr>
          <a:xfrm>
            <a:off x="6546831" y="1060704"/>
            <a:ext cx="5413247" cy="5212292"/>
          </a:xfrm>
          <a:prstGeom prst="rect">
            <a:avLst/>
          </a:prstGeom>
          <a:solidFill>
            <a:schemeClr val="bg1"/>
          </a:solid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4488" marR="0" lvl="1" indent="-284163" algn="l" defTabSz="914400" rtl="0" eaLnBrk="1" fontAlgn="auto" latinLnBrk="0" hangingPunct="1">
              <a:lnSpc>
                <a:spcPct val="90000"/>
              </a:lnSpc>
              <a:spcBef>
                <a:spcPts val="200"/>
              </a:spcBef>
              <a:spcAft>
                <a:spcPts val="400"/>
              </a:spcAft>
              <a:buClr>
                <a:srgbClr val="4A66AC"/>
              </a:buClr>
              <a:buSzTx/>
              <a:buFont typeface="Wingdings" panose="05000000000000000000" pitchFamily="2" charset="2"/>
              <a:buChar char="v"/>
              <a:tabLst/>
              <a:defRPr/>
            </a:pP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Si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se ejecuta una acción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referente a un asunto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que no se enumeró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en la agenda como un asunto por tratar,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la acción que se ejecute no será válida.</a:t>
            </a:r>
          </a:p>
          <a:p>
            <a:pPr marL="344488"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Únicamente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bajo ciertas </a:t>
            </a:r>
            <a:r>
              <a:rPr kumimoji="0" lang="es-CO" sz="2200" b="1" i="0" u="sng" strike="noStrike" kern="1200" cap="none" spc="0" normalizeH="0" baseline="0" noProof="0" dirty="0">
                <a:ln>
                  <a:noFill/>
                </a:ln>
                <a:solidFill>
                  <a:srgbClr val="0070C0"/>
                </a:solidFill>
                <a:effectLst/>
                <a:uLnTx/>
                <a:uFillTx/>
                <a:latin typeface="Calibri" panose="020F0502020204030204"/>
                <a:ea typeface="+mn-ea"/>
                <a:cs typeface="+mn-cs"/>
              </a:rPr>
              <a:t>circunstancias excepcionales</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 y por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un voto unánime</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 el comité puede permitir que un asunto que no está en la agenda se considere y/o se tome alguna acción acerca del mismo. </a:t>
            </a:r>
          </a:p>
          <a:p>
            <a:pPr marL="344488"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Al considerar si se permite o no un asunto que no está en la agenda,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el comité debe determinar si el asunto presenta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una necesidad urgente que requiere acción y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el tema / problema no se conocía</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 en el momento en que se publicó la agenda. </a:t>
            </a:r>
          </a:p>
          <a:p>
            <a:pPr marL="0" marR="0" lvl="0" indent="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Char char=" "/>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203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
            <a:ext cx="11935169" cy="749808"/>
          </a:xfrm>
        </p:spPr>
        <p:txBody>
          <a:bodyPr>
            <a:normAutofit/>
          </a:bodyPr>
          <a:lstStyle/>
          <a:p>
            <a:r>
              <a:rPr lang="en-US" sz="4000" b="1" dirty="0"/>
              <a:t>    </a:t>
            </a:r>
            <a:r>
              <a:rPr lang="en-US" sz="4000" b="1" dirty="0">
                <a:solidFill>
                  <a:schemeClr val="tx1"/>
                </a:solidFill>
              </a:rPr>
              <a:t>SSC and ELAC Agenda                 </a:t>
            </a:r>
            <a:r>
              <a:rPr lang="es-CO" sz="4000" b="1" dirty="0">
                <a:solidFill>
                  <a:srgbClr val="0070C0"/>
                </a:solidFill>
              </a:rPr>
              <a:t>Agenda para SSC y ELAC</a:t>
            </a:r>
            <a:endParaRPr lang="en-US" sz="4000" b="1" dirty="0">
              <a:solidFill>
                <a:srgbClr val="0070C0"/>
              </a:solidFill>
            </a:endParaRPr>
          </a:p>
        </p:txBody>
      </p:sp>
      <p:sp>
        <p:nvSpPr>
          <p:cNvPr id="3" name="Content Placeholder 2"/>
          <p:cNvSpPr>
            <a:spLocks noGrp="1"/>
          </p:cNvSpPr>
          <p:nvPr>
            <p:ph idx="1"/>
          </p:nvPr>
        </p:nvSpPr>
        <p:spPr>
          <a:xfrm>
            <a:off x="303815" y="870648"/>
            <a:ext cx="5077655" cy="5447430"/>
          </a:xfrm>
          <a:solidFill>
            <a:schemeClr val="bg1"/>
          </a:solidFill>
        </p:spPr>
        <p:txBody>
          <a:bodyPr>
            <a:normAutofit lnSpcReduction="10000"/>
          </a:bodyPr>
          <a:lstStyle/>
          <a:p>
            <a:pPr marL="344488" indent="-344488">
              <a:buFont typeface="Wingdings" panose="05000000000000000000" pitchFamily="2" charset="2"/>
              <a:buChar char="v"/>
            </a:pPr>
            <a:r>
              <a:rPr lang="en-US" sz="2400" dirty="0">
                <a:solidFill>
                  <a:schemeClr val="tx1"/>
                </a:solidFill>
              </a:rPr>
              <a:t>In all cases, the SSC/ELAC </a:t>
            </a:r>
            <a:r>
              <a:rPr lang="en-US" sz="2400" b="1" dirty="0">
                <a:solidFill>
                  <a:schemeClr val="tx1"/>
                </a:solidFill>
              </a:rPr>
              <a:t>agenda items </a:t>
            </a:r>
            <a:r>
              <a:rPr lang="en-US" sz="2400" b="1" u="sng" dirty="0">
                <a:solidFill>
                  <a:schemeClr val="tx1"/>
                </a:solidFill>
              </a:rPr>
              <a:t>must</a:t>
            </a:r>
            <a:r>
              <a:rPr lang="en-US" sz="2400" dirty="0">
                <a:solidFill>
                  <a:schemeClr val="tx1"/>
                </a:solidFill>
              </a:rPr>
              <a:t> have relevance to the </a:t>
            </a:r>
            <a:r>
              <a:rPr lang="en-US" sz="2400" b="1" dirty="0">
                <a:solidFill>
                  <a:schemeClr val="tx1"/>
                </a:solidFill>
              </a:rPr>
              <a:t>purpose and goals </a:t>
            </a:r>
            <a:r>
              <a:rPr lang="en-US" sz="2400" dirty="0">
                <a:solidFill>
                  <a:schemeClr val="tx1"/>
                </a:solidFill>
              </a:rPr>
              <a:t>of the SSC/ELAC</a:t>
            </a:r>
          </a:p>
          <a:p>
            <a:pPr marL="344488" indent="-344488">
              <a:buFont typeface="Wingdings" panose="05000000000000000000" pitchFamily="2" charset="2"/>
              <a:buChar char="v"/>
            </a:pPr>
            <a:endParaRPr lang="en-US" sz="900" dirty="0">
              <a:solidFill>
                <a:schemeClr val="tx1"/>
              </a:solidFill>
            </a:endParaRPr>
          </a:p>
          <a:p>
            <a:pPr marL="344488" indent="-344488">
              <a:buFont typeface="Wingdings" panose="05000000000000000000" pitchFamily="2" charset="2"/>
              <a:buChar char="v"/>
            </a:pPr>
            <a:r>
              <a:rPr lang="en-US" sz="2400" dirty="0">
                <a:solidFill>
                  <a:schemeClr val="tx1"/>
                </a:solidFill>
              </a:rPr>
              <a:t>The SSC/ELAC </a:t>
            </a:r>
            <a:r>
              <a:rPr lang="en-US" sz="2400" b="1" dirty="0">
                <a:solidFill>
                  <a:schemeClr val="tx1"/>
                </a:solidFill>
              </a:rPr>
              <a:t>officers</a:t>
            </a:r>
            <a:r>
              <a:rPr lang="en-US" sz="2400" dirty="0">
                <a:solidFill>
                  <a:schemeClr val="tx1"/>
                </a:solidFill>
              </a:rPr>
              <a:t> </a:t>
            </a:r>
            <a:r>
              <a:rPr lang="en-US" sz="2400" b="1" u="sng" dirty="0">
                <a:solidFill>
                  <a:schemeClr val="tx1"/>
                </a:solidFill>
              </a:rPr>
              <a:t>must </a:t>
            </a:r>
            <a:r>
              <a:rPr lang="en-US" sz="2400" b="1" dirty="0">
                <a:solidFill>
                  <a:schemeClr val="tx1"/>
                </a:solidFill>
              </a:rPr>
              <a:t>participat</a:t>
            </a:r>
            <a:r>
              <a:rPr lang="en-US" sz="2400" dirty="0">
                <a:solidFill>
                  <a:schemeClr val="tx1"/>
                </a:solidFill>
              </a:rPr>
              <a:t>e in the </a:t>
            </a:r>
            <a:r>
              <a:rPr lang="en-US" sz="2400" b="1" dirty="0">
                <a:solidFill>
                  <a:schemeClr val="tx1"/>
                </a:solidFill>
              </a:rPr>
              <a:t>planning of the agenda </a:t>
            </a:r>
            <a:r>
              <a:rPr lang="en-US" sz="2400" dirty="0">
                <a:solidFill>
                  <a:schemeClr val="tx1"/>
                </a:solidFill>
              </a:rPr>
              <a:t>with designated school staff. </a:t>
            </a:r>
          </a:p>
          <a:p>
            <a:pPr marL="344488" indent="-344488">
              <a:buFont typeface="Wingdings" panose="05000000000000000000" pitchFamily="2" charset="2"/>
              <a:buChar char="v"/>
            </a:pPr>
            <a:endParaRPr lang="en-US" sz="900" dirty="0">
              <a:solidFill>
                <a:schemeClr val="tx1"/>
              </a:solidFill>
            </a:endParaRPr>
          </a:p>
          <a:p>
            <a:pPr marL="344488" indent="-344488">
              <a:buFont typeface="Wingdings" panose="05000000000000000000" pitchFamily="2" charset="2"/>
              <a:buChar char="v"/>
            </a:pPr>
            <a:r>
              <a:rPr lang="en-US" sz="2400" b="1" dirty="0">
                <a:solidFill>
                  <a:schemeClr val="tx1"/>
                </a:solidFill>
              </a:rPr>
              <a:t>Changes</a:t>
            </a:r>
            <a:r>
              <a:rPr lang="en-US" sz="2400" dirty="0">
                <a:solidFill>
                  <a:schemeClr val="tx1"/>
                </a:solidFill>
              </a:rPr>
              <a:t> to the SSC/ELAC agenda planned by the respective officers, before the posting of the meeting, </a:t>
            </a:r>
            <a:r>
              <a:rPr lang="en-US" sz="2400" b="1" dirty="0">
                <a:solidFill>
                  <a:schemeClr val="tx1"/>
                </a:solidFill>
              </a:rPr>
              <a:t>must be in consultation </a:t>
            </a:r>
            <a:r>
              <a:rPr lang="en-US" sz="2400" dirty="0">
                <a:solidFill>
                  <a:schemeClr val="tx1"/>
                </a:solidFill>
              </a:rPr>
              <a:t>with the SSC/ELAC officers. </a:t>
            </a:r>
          </a:p>
          <a:p>
            <a:pPr marL="344488" indent="-344488">
              <a:buFont typeface="Wingdings" panose="05000000000000000000" pitchFamily="2" charset="2"/>
              <a:buChar char="v"/>
            </a:pPr>
            <a:endParaRPr lang="en-US" sz="900" dirty="0">
              <a:solidFill>
                <a:schemeClr val="tx1"/>
              </a:solidFill>
            </a:endParaRPr>
          </a:p>
          <a:p>
            <a:pPr marL="344488" indent="-344488">
              <a:buFont typeface="Wingdings" panose="05000000000000000000" pitchFamily="2" charset="2"/>
              <a:buChar char="v"/>
            </a:pPr>
            <a:r>
              <a:rPr lang="en-US" sz="2400" dirty="0">
                <a:solidFill>
                  <a:schemeClr val="tx1"/>
                </a:solidFill>
              </a:rPr>
              <a:t>All SSC/ELAC </a:t>
            </a:r>
            <a:r>
              <a:rPr lang="en-US" sz="2400" b="1" dirty="0">
                <a:solidFill>
                  <a:schemeClr val="tx1"/>
                </a:solidFill>
              </a:rPr>
              <a:t>agendas </a:t>
            </a:r>
            <a:r>
              <a:rPr lang="en-US" sz="2400" b="1" u="sng" dirty="0">
                <a:solidFill>
                  <a:schemeClr val="tx1"/>
                </a:solidFill>
              </a:rPr>
              <a:t>must</a:t>
            </a:r>
            <a:r>
              <a:rPr lang="en-US" sz="2400" b="1" dirty="0">
                <a:solidFill>
                  <a:schemeClr val="tx1"/>
                </a:solidFill>
              </a:rPr>
              <a:t> contain </a:t>
            </a:r>
            <a:r>
              <a:rPr lang="en-US" sz="2400" dirty="0">
                <a:solidFill>
                  <a:schemeClr val="tx1"/>
                </a:solidFill>
              </a:rPr>
              <a:t>a </a:t>
            </a:r>
            <a:r>
              <a:rPr lang="en-US" sz="2400" b="1" dirty="0">
                <a:solidFill>
                  <a:schemeClr val="tx1"/>
                </a:solidFill>
              </a:rPr>
              <a:t>public comment </a:t>
            </a:r>
            <a:r>
              <a:rPr lang="en-US" sz="2400" dirty="0">
                <a:solidFill>
                  <a:schemeClr val="tx1"/>
                </a:solidFill>
              </a:rPr>
              <a:t>section.</a:t>
            </a:r>
          </a:p>
        </p:txBody>
      </p:sp>
      <p:pic>
        <p:nvPicPr>
          <p:cNvPr id="4" name="Picture 3" descr="EDUCAÇÃO DE SURDOS – MEMÓRIAS E NARRATIVAS: Eventos importantes nos próximos dias"/>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90627" y="962816"/>
            <a:ext cx="1188253" cy="1124791"/>
          </a:xfrm>
          <a:prstGeom prst="rect">
            <a:avLst/>
          </a:prstGeom>
        </p:spPr>
      </p:pic>
      <p:sp>
        <p:nvSpPr>
          <p:cNvPr id="5" name="Rectangle 4"/>
          <p:cNvSpPr/>
          <p:nvPr/>
        </p:nvSpPr>
        <p:spPr>
          <a:xfrm>
            <a:off x="6278880" y="870648"/>
            <a:ext cx="5656289" cy="5393784"/>
          </a:xfrm>
          <a:prstGeom prst="rect">
            <a:avLst/>
          </a:prstGeom>
          <a:solidFill>
            <a:schemeClr val="bg1"/>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En todos los casos, los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asuntos de la agenda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de SSC/ELAC </a:t>
            </a:r>
            <a:r>
              <a:rPr kumimoji="0" lang="es-CO" sz="2200" b="1" i="0" u="sng" strike="noStrike" kern="1200" cap="none" spc="0" normalizeH="0" baseline="0" noProof="0" dirty="0">
                <a:ln>
                  <a:noFill/>
                </a:ln>
                <a:solidFill>
                  <a:srgbClr val="0070C0"/>
                </a:solidFill>
                <a:effectLst/>
                <a:uLnTx/>
                <a:uFillTx/>
                <a:latin typeface="Calibri" panose="020F0502020204030204"/>
                <a:ea typeface="+mn-ea"/>
                <a:cs typeface="+mn-cs"/>
              </a:rPr>
              <a:t>deben</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 ser relevantes al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propósito y los objetivos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de SSC/ELAC.</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105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Los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funcionarios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de SSC/ELAC </a:t>
            </a:r>
            <a:r>
              <a:rPr kumimoji="0" lang="es-CO" sz="2200" b="1" i="0" u="sng" strike="noStrike" kern="1200" cap="none" spc="0" normalizeH="0" baseline="0" noProof="0" dirty="0">
                <a:ln>
                  <a:noFill/>
                </a:ln>
                <a:solidFill>
                  <a:srgbClr val="0070C0"/>
                </a:solidFill>
                <a:effectLst/>
                <a:uLnTx/>
                <a:uFillTx/>
                <a:latin typeface="Calibri" panose="020F0502020204030204"/>
                <a:ea typeface="+mn-ea"/>
                <a:cs typeface="+mn-cs"/>
              </a:rPr>
              <a:t>deben</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 de participar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en la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planificación de la agenda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con el personal escolar que sea designado.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1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Los cambios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a la agenda de SSC/ ELAC deben ser planificados por sus respectivos funcionarios antes de la publicación de dicha reunión y se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debe de hacer en consulta</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 con los funcionarios de SSC/ ELAC.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1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Todas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las agendas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de ELAC/SSC </a:t>
            </a:r>
            <a:r>
              <a:rPr kumimoji="0" lang="es-CO" sz="2200" b="1" i="0" u="sng" strike="noStrike" kern="1200" cap="none" spc="0" normalizeH="0" baseline="0" noProof="0" dirty="0">
                <a:ln>
                  <a:noFill/>
                </a:ln>
                <a:solidFill>
                  <a:srgbClr val="0070C0"/>
                </a:solidFill>
                <a:effectLst/>
                <a:uLnTx/>
                <a:uFillTx/>
                <a:latin typeface="Calibri" panose="020F0502020204030204"/>
                <a:ea typeface="+mn-ea"/>
                <a:cs typeface="+mn-cs"/>
              </a:rPr>
              <a:t>deben</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 de incluir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una sección para los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comentarios del público</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39932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218" y="286603"/>
            <a:ext cx="11783027" cy="579029"/>
          </a:xfrm>
        </p:spPr>
        <p:txBody>
          <a:bodyPr>
            <a:normAutofit fontScale="90000"/>
          </a:bodyPr>
          <a:lstStyle/>
          <a:p>
            <a:r>
              <a:rPr lang="en-US" sz="4000" b="1" dirty="0"/>
              <a:t>    </a:t>
            </a:r>
            <a:r>
              <a:rPr lang="en-US" sz="4000" b="1" dirty="0">
                <a:solidFill>
                  <a:schemeClr val="tx1"/>
                </a:solidFill>
              </a:rPr>
              <a:t>Public Comment                                </a:t>
            </a:r>
            <a:r>
              <a:rPr lang="es-CO" sz="4000" b="1" i="1" dirty="0">
                <a:solidFill>
                  <a:srgbClr val="0070C0"/>
                </a:solidFill>
              </a:rPr>
              <a:t>Comentarios  Públicos</a:t>
            </a:r>
            <a:endParaRPr lang="en-US" sz="4000" b="1" i="1" dirty="0">
              <a:solidFill>
                <a:srgbClr val="0070C0"/>
              </a:solidFill>
            </a:endParaRPr>
          </a:p>
        </p:txBody>
      </p:sp>
      <p:sp>
        <p:nvSpPr>
          <p:cNvPr id="3" name="Content Placeholder 2"/>
          <p:cNvSpPr>
            <a:spLocks noGrp="1"/>
          </p:cNvSpPr>
          <p:nvPr>
            <p:ph idx="1"/>
          </p:nvPr>
        </p:nvSpPr>
        <p:spPr>
          <a:xfrm>
            <a:off x="116070" y="975360"/>
            <a:ext cx="5459968" cy="5126736"/>
          </a:xfrm>
          <a:solidFill>
            <a:schemeClr val="bg1"/>
          </a:solidFill>
        </p:spPr>
        <p:txBody>
          <a:bodyPr>
            <a:noAutofit/>
          </a:bodyPr>
          <a:lstStyle/>
          <a:p>
            <a:pPr marL="404813" indent="-404813">
              <a:buFont typeface="Wingdings" panose="05000000000000000000" pitchFamily="2" charset="2"/>
              <a:buChar char="v"/>
            </a:pPr>
            <a:r>
              <a:rPr lang="en-US" sz="2800" b="1" dirty="0">
                <a:solidFill>
                  <a:schemeClr val="tx1"/>
                </a:solidFill>
              </a:rPr>
              <a:t>During </a:t>
            </a:r>
            <a:r>
              <a:rPr lang="en-US" sz="2800" dirty="0">
                <a:solidFill>
                  <a:schemeClr val="tx1"/>
                </a:solidFill>
              </a:rPr>
              <a:t>the public comment section on the agenda, </a:t>
            </a:r>
            <a:r>
              <a:rPr lang="en-US" sz="2800" b="1" dirty="0">
                <a:solidFill>
                  <a:schemeClr val="tx1"/>
                </a:solidFill>
              </a:rPr>
              <a:t>any member of the public may address </a:t>
            </a:r>
            <a:r>
              <a:rPr lang="en-US" sz="2800" dirty="0">
                <a:solidFill>
                  <a:schemeClr val="tx1"/>
                </a:solidFill>
              </a:rPr>
              <a:t>the body on any item within the jurisdiction of the </a:t>
            </a:r>
            <a:r>
              <a:rPr lang="en-US" sz="2800" b="1" dirty="0">
                <a:solidFill>
                  <a:schemeClr val="tx1"/>
                </a:solidFill>
              </a:rPr>
              <a:t>council or committee </a:t>
            </a:r>
            <a:r>
              <a:rPr lang="en-US" sz="2800" dirty="0">
                <a:solidFill>
                  <a:schemeClr val="tx1"/>
                </a:solidFill>
              </a:rPr>
              <a:t>in accordance with the </a:t>
            </a:r>
            <a:r>
              <a:rPr lang="en-US" sz="2800" b="1" dirty="0">
                <a:solidFill>
                  <a:srgbClr val="00B050"/>
                </a:solidFill>
              </a:rPr>
              <a:t>Greene Act</a:t>
            </a:r>
            <a:r>
              <a:rPr lang="en-US" sz="2800" dirty="0">
                <a:solidFill>
                  <a:schemeClr val="tx1"/>
                </a:solidFill>
              </a:rPr>
              <a:t>. Writing their name on a sign-in form is optional. </a:t>
            </a:r>
          </a:p>
          <a:p>
            <a:pPr marL="404813" indent="-404813">
              <a:buFont typeface="Wingdings" panose="05000000000000000000" pitchFamily="2" charset="2"/>
              <a:buChar char="v"/>
            </a:pPr>
            <a:endParaRPr lang="en-US" sz="100" dirty="0">
              <a:solidFill>
                <a:schemeClr val="tx1"/>
              </a:solidFill>
            </a:endParaRPr>
          </a:p>
          <a:p>
            <a:pPr marL="404813" indent="-404813">
              <a:buFont typeface="Wingdings" panose="05000000000000000000" pitchFamily="2" charset="2"/>
              <a:buChar char="v"/>
            </a:pPr>
            <a:r>
              <a:rPr lang="en-US" sz="2800" b="1" dirty="0">
                <a:solidFill>
                  <a:schemeClr val="tx1"/>
                </a:solidFill>
              </a:rPr>
              <a:t>Anyone who </a:t>
            </a:r>
            <a:r>
              <a:rPr lang="en-US" sz="2800" dirty="0">
                <a:solidFill>
                  <a:schemeClr val="tx1"/>
                </a:solidFill>
              </a:rPr>
              <a:t>is </a:t>
            </a:r>
            <a:r>
              <a:rPr lang="en-US" sz="2800" b="1" u="sng" dirty="0">
                <a:solidFill>
                  <a:schemeClr val="tx1"/>
                </a:solidFill>
              </a:rPr>
              <a:t>not serving </a:t>
            </a:r>
            <a:r>
              <a:rPr lang="en-US" sz="2800" dirty="0">
                <a:solidFill>
                  <a:schemeClr val="tx1"/>
                </a:solidFill>
              </a:rPr>
              <a:t>as a member of the operating council or committee is considered a </a:t>
            </a:r>
            <a:r>
              <a:rPr lang="en-US" sz="2800" b="1" dirty="0">
                <a:solidFill>
                  <a:schemeClr val="tx1"/>
                </a:solidFill>
              </a:rPr>
              <a:t>member of the public.  </a:t>
            </a:r>
          </a:p>
          <a:p>
            <a:pPr marL="0" indent="0">
              <a:buNone/>
            </a:pPr>
            <a:endParaRPr lang="en-US" sz="2800" dirty="0">
              <a:solidFill>
                <a:schemeClr val="tx1"/>
              </a:solidFill>
            </a:endParaRPr>
          </a:p>
          <a:p>
            <a:endParaRPr lang="en-US" sz="2800" dirty="0"/>
          </a:p>
        </p:txBody>
      </p:sp>
      <p:pic>
        <p:nvPicPr>
          <p:cNvPr id="4" name="Picture 3" descr="Presentation PNG Transparent Images | PNG All"/>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72277" y="307893"/>
            <a:ext cx="1065869" cy="1322741"/>
          </a:xfrm>
          <a:prstGeom prst="rect">
            <a:avLst/>
          </a:prstGeom>
        </p:spPr>
      </p:pic>
      <p:sp>
        <p:nvSpPr>
          <p:cNvPr id="5" name="Content Placeholder 2"/>
          <p:cNvSpPr txBox="1">
            <a:spLocks/>
          </p:cNvSpPr>
          <p:nvPr/>
        </p:nvSpPr>
        <p:spPr>
          <a:xfrm>
            <a:off x="6635407" y="1127760"/>
            <a:ext cx="5216576" cy="5126736"/>
          </a:xfrm>
          <a:prstGeom prst="rect">
            <a:avLst/>
          </a:prstGeom>
          <a:solidFill>
            <a:schemeClr val="bg1"/>
          </a:solidFill>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04813" marR="0" lvl="0" indent="-40481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Dentro de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la sección de comentarios públicos en la agenda,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cualquier miembro del público puede dirigirse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a la membresía acerca de cualquier artículo dentro de la jurisdicción del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consejo/comité,</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de acuerdo con el </a:t>
            </a:r>
            <a:r>
              <a:rPr kumimoji="0" lang="es-CO" sz="2800" b="1" i="0" u="none" strike="noStrike" kern="1200" cap="none" spc="0" normalizeH="0" baseline="0" noProof="0" dirty="0">
                <a:ln>
                  <a:noFill/>
                </a:ln>
                <a:solidFill>
                  <a:srgbClr val="00B050"/>
                </a:solidFill>
                <a:effectLst/>
                <a:uLnTx/>
                <a:uFillTx/>
                <a:latin typeface="Calibri" panose="020F0502020204030204"/>
                <a:ea typeface="+mn-ea"/>
                <a:cs typeface="+mn-cs"/>
              </a:rPr>
              <a:t>Decreto Greene.</a:t>
            </a:r>
            <a:r>
              <a:rPr kumimoji="0" lang="es-CO" sz="28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Escribir su nombre en la lista de asistencia es opcional. </a:t>
            </a:r>
          </a:p>
          <a:p>
            <a:pPr marL="404813" marR="0" lvl="0" indent="-40481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endParaRPr kumimoji="0" lang="en-US" sz="1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04813" marR="0" lvl="0" indent="-40481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Cualquier persona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que </a:t>
            </a:r>
            <a:r>
              <a:rPr kumimoji="0" lang="es-CO" sz="2800" b="1" i="0" u="sng" strike="noStrike" kern="1200" cap="none" spc="0" normalizeH="0" baseline="0" noProof="0" dirty="0">
                <a:ln>
                  <a:noFill/>
                </a:ln>
                <a:solidFill>
                  <a:srgbClr val="0070C0"/>
                </a:solidFill>
                <a:effectLst/>
                <a:uLnTx/>
                <a:uFillTx/>
                <a:latin typeface="Calibri" panose="020F0502020204030204"/>
                <a:ea typeface="+mn-ea"/>
                <a:cs typeface="+mn-cs"/>
              </a:rPr>
              <a:t>no funja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como miembro del consejo o el comité es considerado como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miembro del público.  </a:t>
            </a:r>
          </a:p>
        </p:txBody>
      </p:sp>
    </p:spTree>
    <p:extLst>
      <p:ext uri="{BB962C8B-B14F-4D97-AF65-F5344CB8AC3E}">
        <p14:creationId xmlns:p14="http://schemas.microsoft.com/office/powerpoint/2010/main" val="1305935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479" y="286603"/>
            <a:ext cx="10613036" cy="432725"/>
          </a:xfrm>
        </p:spPr>
        <p:txBody>
          <a:bodyPr>
            <a:normAutofit fontScale="90000"/>
          </a:bodyPr>
          <a:lstStyle/>
          <a:p>
            <a:r>
              <a:rPr lang="en-US" sz="4000" b="1" dirty="0">
                <a:solidFill>
                  <a:schemeClr val="tx1"/>
                </a:solidFill>
              </a:rPr>
              <a:t>Public Comment                                 </a:t>
            </a:r>
            <a:r>
              <a:rPr lang="es-CO" sz="4000" b="1" i="1" dirty="0">
                <a:solidFill>
                  <a:srgbClr val="00B0F0"/>
                </a:solidFill>
              </a:rPr>
              <a:t>Comentarios Públicos</a:t>
            </a:r>
            <a:endParaRPr lang="en-US" sz="4000" b="1" i="1" dirty="0">
              <a:solidFill>
                <a:srgbClr val="00B0F0"/>
              </a:solidFill>
            </a:endParaRPr>
          </a:p>
        </p:txBody>
      </p:sp>
      <p:sp>
        <p:nvSpPr>
          <p:cNvPr id="3" name="Content Placeholder 2"/>
          <p:cNvSpPr>
            <a:spLocks noGrp="1"/>
          </p:cNvSpPr>
          <p:nvPr>
            <p:ph idx="1"/>
          </p:nvPr>
        </p:nvSpPr>
        <p:spPr>
          <a:xfrm>
            <a:off x="196770" y="938784"/>
            <a:ext cx="4824936" cy="5292683"/>
          </a:xfrm>
          <a:solidFill>
            <a:schemeClr val="bg1"/>
          </a:solidFill>
        </p:spPr>
        <p:txBody>
          <a:bodyPr>
            <a:normAutofit lnSpcReduction="10000"/>
          </a:bodyPr>
          <a:lstStyle/>
          <a:p>
            <a:pPr marL="344488" indent="-344488">
              <a:buFont typeface="Wingdings" panose="05000000000000000000" pitchFamily="2" charset="2"/>
              <a:buChar char="v"/>
            </a:pPr>
            <a:r>
              <a:rPr lang="en-US" sz="2400" b="1" dirty="0">
                <a:solidFill>
                  <a:schemeClr val="tx1"/>
                </a:solidFill>
              </a:rPr>
              <a:t>Seated SSC or ELAC </a:t>
            </a:r>
            <a:r>
              <a:rPr lang="en-US" sz="2400" dirty="0">
                <a:solidFill>
                  <a:schemeClr val="tx1"/>
                </a:solidFill>
              </a:rPr>
              <a:t>members </a:t>
            </a:r>
            <a:r>
              <a:rPr lang="en-US" sz="2400" b="1" u="sng" dirty="0">
                <a:solidFill>
                  <a:schemeClr val="tx1"/>
                </a:solidFill>
              </a:rPr>
              <a:t>cannot</a:t>
            </a:r>
            <a:r>
              <a:rPr lang="en-US" sz="2400" u="sng" dirty="0">
                <a:solidFill>
                  <a:schemeClr val="tx1"/>
                </a:solidFill>
              </a:rPr>
              <a:t> </a:t>
            </a:r>
            <a:r>
              <a:rPr lang="en-US" sz="2400" b="1" dirty="0">
                <a:solidFill>
                  <a:schemeClr val="tx1"/>
                </a:solidFill>
              </a:rPr>
              <a:t>speak </a:t>
            </a:r>
            <a:r>
              <a:rPr lang="en-US" sz="2400" dirty="0">
                <a:solidFill>
                  <a:schemeClr val="tx1"/>
                </a:solidFill>
              </a:rPr>
              <a:t>during public comment. </a:t>
            </a:r>
          </a:p>
          <a:p>
            <a:pPr marL="344488" indent="-344488">
              <a:buFont typeface="Wingdings" panose="05000000000000000000" pitchFamily="2" charset="2"/>
              <a:buChar char="v"/>
            </a:pPr>
            <a:endParaRPr lang="en-US" sz="900" dirty="0">
              <a:solidFill>
                <a:schemeClr val="tx1"/>
              </a:solidFill>
            </a:endParaRPr>
          </a:p>
          <a:p>
            <a:pPr marL="344488" indent="-344488">
              <a:buFont typeface="Wingdings" panose="05000000000000000000" pitchFamily="2" charset="2"/>
              <a:buChar char="v"/>
            </a:pPr>
            <a:r>
              <a:rPr lang="en-US" sz="2400" b="1" dirty="0">
                <a:solidFill>
                  <a:schemeClr val="tx1"/>
                </a:solidFill>
              </a:rPr>
              <a:t>Public speakers </a:t>
            </a:r>
            <a:r>
              <a:rPr lang="en-US" sz="2400" u="sng" dirty="0">
                <a:solidFill>
                  <a:schemeClr val="tx1"/>
                </a:solidFill>
              </a:rPr>
              <a:t>may be </a:t>
            </a:r>
            <a:r>
              <a:rPr lang="en-US" sz="2400" b="1" dirty="0">
                <a:solidFill>
                  <a:schemeClr val="tx1"/>
                </a:solidFill>
              </a:rPr>
              <a:t>limited</a:t>
            </a:r>
            <a:r>
              <a:rPr lang="en-US" sz="2400" dirty="0">
                <a:solidFill>
                  <a:schemeClr val="tx1"/>
                </a:solidFill>
              </a:rPr>
              <a:t> to speak for </a:t>
            </a:r>
            <a:r>
              <a:rPr lang="en-US" sz="2400" b="1" dirty="0">
                <a:solidFill>
                  <a:schemeClr val="tx1"/>
                </a:solidFill>
              </a:rPr>
              <a:t>1, 2 or 3 minutes</a:t>
            </a:r>
            <a:r>
              <a:rPr lang="en-US" sz="2400" dirty="0">
                <a:solidFill>
                  <a:schemeClr val="tx1"/>
                </a:solidFill>
              </a:rPr>
              <a:t>. It is advised to inform the public of such a </a:t>
            </a:r>
            <a:r>
              <a:rPr lang="en-US" sz="2400" b="1" dirty="0">
                <a:solidFill>
                  <a:schemeClr val="tx1"/>
                </a:solidFill>
              </a:rPr>
              <a:t>rule</a:t>
            </a:r>
            <a:r>
              <a:rPr lang="en-US" sz="2400" dirty="0">
                <a:solidFill>
                  <a:schemeClr val="tx1"/>
                </a:solidFill>
              </a:rPr>
              <a:t> at the start of every meeting. Such rule should be </a:t>
            </a:r>
            <a:r>
              <a:rPr lang="en-US" sz="2400" b="1" dirty="0">
                <a:solidFill>
                  <a:schemeClr val="tx1"/>
                </a:solidFill>
              </a:rPr>
              <a:t>applied evenly </a:t>
            </a:r>
            <a:r>
              <a:rPr lang="en-US" sz="2400" dirty="0">
                <a:solidFill>
                  <a:schemeClr val="tx1"/>
                </a:solidFill>
              </a:rPr>
              <a:t>to all speakers.  Public speakers have the </a:t>
            </a:r>
            <a:r>
              <a:rPr lang="en-US" sz="2400" b="1" u="sng" dirty="0">
                <a:solidFill>
                  <a:schemeClr val="tx1"/>
                </a:solidFill>
              </a:rPr>
              <a:t>option of not signing in</a:t>
            </a:r>
            <a:r>
              <a:rPr lang="en-US" sz="2400" dirty="0">
                <a:solidFill>
                  <a:schemeClr val="tx1"/>
                </a:solidFill>
              </a:rPr>
              <a:t>.</a:t>
            </a:r>
          </a:p>
          <a:p>
            <a:pPr marL="344488" indent="-344488">
              <a:buFont typeface="Wingdings" panose="05000000000000000000" pitchFamily="2" charset="2"/>
              <a:buChar char="v"/>
            </a:pPr>
            <a:endParaRPr lang="en-US" sz="900" dirty="0">
              <a:solidFill>
                <a:schemeClr val="tx1"/>
              </a:solidFill>
            </a:endParaRPr>
          </a:p>
          <a:p>
            <a:pPr marL="344488" indent="-344488">
              <a:buFont typeface="Wingdings" panose="05000000000000000000" pitchFamily="2" charset="2"/>
              <a:buChar char="v"/>
            </a:pPr>
            <a:r>
              <a:rPr lang="en-US" sz="2400" b="1" dirty="0">
                <a:solidFill>
                  <a:schemeClr val="tx1"/>
                </a:solidFill>
              </a:rPr>
              <a:t>A timer </a:t>
            </a:r>
            <a:r>
              <a:rPr lang="en-US" sz="2400" dirty="0">
                <a:solidFill>
                  <a:schemeClr val="tx1"/>
                </a:solidFill>
              </a:rPr>
              <a:t>or clock </a:t>
            </a:r>
            <a:r>
              <a:rPr lang="en-US" sz="2400" b="1" dirty="0">
                <a:solidFill>
                  <a:schemeClr val="tx1"/>
                </a:solidFill>
              </a:rPr>
              <a:t>should be displayed </a:t>
            </a:r>
            <a:r>
              <a:rPr lang="en-US" sz="2400" dirty="0">
                <a:solidFill>
                  <a:schemeClr val="tx1"/>
                </a:solidFill>
              </a:rPr>
              <a:t>to monitor the length of</a:t>
            </a:r>
            <a:r>
              <a:rPr lang="en-US" sz="2400" b="1" dirty="0">
                <a:solidFill>
                  <a:schemeClr val="tx1"/>
                </a:solidFill>
              </a:rPr>
              <a:t> time allotted </a:t>
            </a:r>
            <a:r>
              <a:rPr lang="en-US" sz="2400" dirty="0">
                <a:solidFill>
                  <a:schemeClr val="tx1"/>
                </a:solidFill>
              </a:rPr>
              <a:t>to each </a:t>
            </a:r>
            <a:r>
              <a:rPr lang="en-US" sz="2400" b="1" dirty="0">
                <a:solidFill>
                  <a:schemeClr val="tx1"/>
                </a:solidFill>
              </a:rPr>
              <a:t>public speaker</a:t>
            </a:r>
            <a:r>
              <a:rPr lang="en-US" sz="2400" dirty="0">
                <a:solidFill>
                  <a:schemeClr val="tx1"/>
                </a:solidFill>
              </a:rPr>
              <a:t>.  </a:t>
            </a:r>
          </a:p>
          <a:p>
            <a:endParaRPr lang="en-US" sz="2400" dirty="0"/>
          </a:p>
        </p:txBody>
      </p:sp>
      <p:pic>
        <p:nvPicPr>
          <p:cNvPr id="4" name="Picture 3" descr="Presentation PNG Transparent Images | PNG All"/>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54053" y="153440"/>
            <a:ext cx="911989" cy="1131776"/>
          </a:xfrm>
          <a:prstGeom prst="rect">
            <a:avLst/>
          </a:prstGeom>
        </p:spPr>
      </p:pic>
      <p:sp>
        <p:nvSpPr>
          <p:cNvPr id="5" name="Content Placeholder 2"/>
          <p:cNvSpPr txBox="1">
            <a:spLocks/>
          </p:cNvSpPr>
          <p:nvPr/>
        </p:nvSpPr>
        <p:spPr>
          <a:xfrm>
            <a:off x="6398389" y="849133"/>
            <a:ext cx="5383880" cy="5427282"/>
          </a:xfrm>
          <a:prstGeom prst="rect">
            <a:avLst/>
          </a:prstGeom>
          <a:solidFill>
            <a:schemeClr val="bg1"/>
          </a:solidFill>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65138" marR="0" lvl="0" indent="-465138"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Los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miembros de SSC o ELAC </a:t>
            </a:r>
            <a:r>
              <a:rPr kumimoji="0" lang="es-CO" sz="2400" b="1" i="0" u="sng" strike="noStrike" kern="1200" cap="none" spc="0" normalizeH="0" baseline="0" noProof="0" dirty="0">
                <a:ln>
                  <a:noFill/>
                </a:ln>
                <a:solidFill>
                  <a:srgbClr val="0070C0"/>
                </a:solidFill>
                <a:effectLst/>
                <a:uLnTx/>
                <a:uFillTx/>
                <a:latin typeface="Calibri" panose="020F0502020204030204"/>
                <a:ea typeface="+mn-ea"/>
                <a:cs typeface="+mn-cs"/>
              </a:rPr>
              <a:t>no pueden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hablar</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durante los comentarios del público. </a:t>
            </a:r>
          </a:p>
          <a:p>
            <a:pPr marL="465138" marR="0" lvl="0" indent="-465138"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endParaRPr kumimoji="0" lang="en-US"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65138" marR="0" lvl="0" indent="-465138"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400" b="0" i="0" u="sng" strike="noStrike" kern="1200" cap="none" spc="0" normalizeH="0" baseline="0" noProof="0" dirty="0">
                <a:ln>
                  <a:noFill/>
                </a:ln>
                <a:solidFill>
                  <a:srgbClr val="0070C0"/>
                </a:solidFill>
                <a:effectLst/>
                <a:uLnTx/>
                <a:uFillTx/>
                <a:latin typeface="Calibri" panose="020F0502020204030204"/>
                <a:ea typeface="+mn-ea"/>
                <a:cs typeface="+mn-cs"/>
              </a:rPr>
              <a:t>Se puede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limitar a los oradores del público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para que hablen durante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1, 2, o 3 minutos</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Se recomienda informar al público de dicho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reglamento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al principio de cada reunión. Este reglamento debe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aplicarse de forma uniforme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para todos los oradores.  Los oradores públicos tienen la </a:t>
            </a:r>
            <a:r>
              <a:rPr kumimoji="0" lang="es-CO" sz="2400" b="1" i="0" u="sng" strike="noStrike" kern="1200" cap="none" spc="0" normalizeH="0" baseline="0" noProof="0" dirty="0">
                <a:ln>
                  <a:noFill/>
                </a:ln>
                <a:solidFill>
                  <a:srgbClr val="0070C0"/>
                </a:solidFill>
                <a:effectLst/>
                <a:uLnTx/>
                <a:uFillTx/>
                <a:latin typeface="Calibri" panose="020F0502020204030204"/>
                <a:ea typeface="+mn-ea"/>
                <a:cs typeface="+mn-cs"/>
              </a:rPr>
              <a:t>opción de no inscribirse en la lista de asistencia.</a:t>
            </a:r>
          </a:p>
          <a:p>
            <a:pPr marL="465138" marR="0" lvl="0" indent="-465138"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endParaRPr kumimoji="0" lang="en-US"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65138" marR="0" lvl="0" indent="-465138"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Debería utilizarse un cronómetro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o un reloj para monitorear el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tiempo que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se le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adjudica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a cada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orador público. </a:t>
            </a:r>
            <a:r>
              <a:rPr kumimoji="0" lang="es-CO"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91440" marR="0" lvl="0" indent="-9144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Char char=" "/>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13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71" y="-64926"/>
            <a:ext cx="4598352" cy="1325563"/>
          </a:xfrm>
        </p:spPr>
        <p:txBody>
          <a:bodyPr>
            <a:normAutofit/>
          </a:bodyPr>
          <a:lstStyle/>
          <a:p>
            <a:pPr algn="ctr"/>
            <a:r>
              <a:rPr lang="en-US" sz="4000" b="1" dirty="0">
                <a:solidFill>
                  <a:schemeClr val="tx1"/>
                </a:solidFill>
              </a:rPr>
              <a:t>SSC/ELAC Members’ Responsibilities</a:t>
            </a:r>
          </a:p>
        </p:txBody>
      </p:sp>
      <p:sp>
        <p:nvSpPr>
          <p:cNvPr id="3" name="Content Placeholder 2"/>
          <p:cNvSpPr>
            <a:spLocks noGrp="1"/>
          </p:cNvSpPr>
          <p:nvPr>
            <p:ph idx="1"/>
          </p:nvPr>
        </p:nvSpPr>
        <p:spPr>
          <a:xfrm>
            <a:off x="145371" y="1260637"/>
            <a:ext cx="5607730" cy="4881927"/>
          </a:xfrm>
          <a:solidFill>
            <a:schemeClr val="bg1"/>
          </a:solidFill>
        </p:spPr>
        <p:txBody>
          <a:bodyPr>
            <a:normAutofit fontScale="92500" lnSpcReduction="10000"/>
          </a:bodyPr>
          <a:lstStyle/>
          <a:p>
            <a:pPr marL="404813" indent="-404813">
              <a:buFont typeface="Wingdings" panose="05000000000000000000" pitchFamily="2" charset="2"/>
              <a:buChar char="v"/>
            </a:pPr>
            <a:r>
              <a:rPr lang="en-US" sz="2800" dirty="0">
                <a:solidFill>
                  <a:schemeClr val="tx1"/>
                </a:solidFill>
              </a:rPr>
              <a:t>Attend </a:t>
            </a:r>
            <a:r>
              <a:rPr lang="en-US" sz="2800" b="1" u="sng" dirty="0">
                <a:solidFill>
                  <a:schemeClr val="tx1"/>
                </a:solidFill>
              </a:rPr>
              <a:t>all</a:t>
            </a:r>
            <a:r>
              <a:rPr lang="en-US" sz="2800" dirty="0">
                <a:solidFill>
                  <a:schemeClr val="tx1"/>
                </a:solidFill>
              </a:rPr>
              <a:t> meetings.</a:t>
            </a:r>
          </a:p>
          <a:p>
            <a:pPr marL="404813" indent="-404813">
              <a:buFont typeface="Wingdings" panose="05000000000000000000" pitchFamily="2" charset="2"/>
              <a:buChar char="v"/>
            </a:pPr>
            <a:endParaRPr lang="en-US" sz="1000" dirty="0">
              <a:solidFill>
                <a:schemeClr val="tx1"/>
              </a:solidFill>
            </a:endParaRPr>
          </a:p>
          <a:p>
            <a:pPr marL="404813" indent="-404813">
              <a:buFont typeface="Wingdings" panose="05000000000000000000" pitchFamily="2" charset="2"/>
              <a:buChar char="v"/>
            </a:pPr>
            <a:r>
              <a:rPr lang="en-US" sz="2800" dirty="0">
                <a:solidFill>
                  <a:schemeClr val="tx1"/>
                </a:solidFill>
              </a:rPr>
              <a:t>Vote</a:t>
            </a:r>
            <a:r>
              <a:rPr lang="en-US" sz="2800" b="1" u="sng" dirty="0">
                <a:solidFill>
                  <a:schemeClr val="tx1"/>
                </a:solidFill>
              </a:rPr>
              <a:t> in </a:t>
            </a:r>
            <a:r>
              <a:rPr lang="en-US" sz="2800" dirty="0">
                <a:solidFill>
                  <a:schemeClr val="tx1"/>
                </a:solidFill>
              </a:rPr>
              <a:t>person. </a:t>
            </a:r>
          </a:p>
          <a:p>
            <a:pPr marL="404813" indent="-404813">
              <a:buFont typeface="Wingdings" panose="05000000000000000000" pitchFamily="2" charset="2"/>
              <a:buChar char="v"/>
            </a:pPr>
            <a:endParaRPr lang="en-US" sz="1000" dirty="0">
              <a:solidFill>
                <a:schemeClr val="tx1"/>
              </a:solidFill>
            </a:endParaRPr>
          </a:p>
          <a:p>
            <a:pPr marL="404813" indent="-404813">
              <a:buFont typeface="Wingdings" panose="05000000000000000000" pitchFamily="2" charset="2"/>
              <a:buChar char="v"/>
            </a:pPr>
            <a:r>
              <a:rPr lang="en-US" sz="2800" b="1" dirty="0">
                <a:solidFill>
                  <a:schemeClr val="tx1"/>
                </a:solidFill>
              </a:rPr>
              <a:t>Follow </a:t>
            </a:r>
            <a:r>
              <a:rPr lang="en-US" sz="2800" dirty="0">
                <a:solidFill>
                  <a:schemeClr val="tx1"/>
                </a:solidFill>
              </a:rPr>
              <a:t>the</a:t>
            </a:r>
            <a:r>
              <a:rPr lang="en-US" sz="2800" b="1" dirty="0">
                <a:solidFill>
                  <a:schemeClr val="tx1"/>
                </a:solidFill>
              </a:rPr>
              <a:t> Operating Norms </a:t>
            </a:r>
            <a:r>
              <a:rPr lang="en-US" sz="2800" dirty="0">
                <a:solidFill>
                  <a:schemeClr val="tx1"/>
                </a:solidFill>
              </a:rPr>
              <a:t>and </a:t>
            </a:r>
            <a:r>
              <a:rPr lang="en-US" sz="2800" b="1" dirty="0">
                <a:solidFill>
                  <a:schemeClr val="tx1"/>
                </a:solidFill>
              </a:rPr>
              <a:t>Code of Conduct.</a:t>
            </a:r>
          </a:p>
          <a:p>
            <a:pPr marL="404813" indent="-404813">
              <a:buFont typeface="Wingdings" panose="05000000000000000000" pitchFamily="2" charset="2"/>
              <a:buChar char="v"/>
            </a:pPr>
            <a:endParaRPr lang="en-US" sz="1000" dirty="0">
              <a:solidFill>
                <a:schemeClr val="tx1"/>
              </a:solidFill>
            </a:endParaRPr>
          </a:p>
          <a:p>
            <a:pPr marL="404813" indent="-404813">
              <a:buFont typeface="Wingdings" panose="05000000000000000000" pitchFamily="2" charset="2"/>
              <a:buChar char="v"/>
            </a:pPr>
            <a:r>
              <a:rPr lang="en-US" sz="2800" b="1" dirty="0">
                <a:solidFill>
                  <a:schemeClr val="tx1"/>
                </a:solidFill>
              </a:rPr>
              <a:t>Agree </a:t>
            </a:r>
            <a:r>
              <a:rPr lang="en-US" sz="2800" dirty="0">
                <a:solidFill>
                  <a:schemeClr val="tx1"/>
                </a:solidFill>
              </a:rPr>
              <a:t>on the </a:t>
            </a:r>
            <a:r>
              <a:rPr lang="en-US" sz="2800" b="1" u="sng" dirty="0">
                <a:solidFill>
                  <a:schemeClr val="tx1"/>
                </a:solidFill>
              </a:rPr>
              <a:t>dates and times </a:t>
            </a:r>
            <a:r>
              <a:rPr lang="en-US" sz="2800" dirty="0">
                <a:solidFill>
                  <a:schemeClr val="tx1"/>
                </a:solidFill>
              </a:rPr>
              <a:t>of meetings by vote at the first official business meeting, as possible. The principal </a:t>
            </a:r>
            <a:r>
              <a:rPr lang="en-US" sz="2800" b="1" u="sng" dirty="0">
                <a:solidFill>
                  <a:schemeClr val="tx1"/>
                </a:solidFill>
              </a:rPr>
              <a:t>may call </a:t>
            </a:r>
            <a:r>
              <a:rPr lang="en-US" sz="2800" dirty="0">
                <a:solidFill>
                  <a:schemeClr val="tx1"/>
                </a:solidFill>
              </a:rPr>
              <a:t>additional meetings as needed </a:t>
            </a:r>
            <a:r>
              <a:rPr lang="en-US" sz="2800" b="1" u="sng" dirty="0">
                <a:solidFill>
                  <a:schemeClr val="tx1"/>
                </a:solidFill>
              </a:rPr>
              <a:t>in consultation </a:t>
            </a:r>
            <a:r>
              <a:rPr lang="en-US" sz="2800" dirty="0">
                <a:solidFill>
                  <a:schemeClr val="tx1"/>
                </a:solidFill>
              </a:rPr>
              <a:t>with SSC/ELAC officers.</a:t>
            </a:r>
          </a:p>
          <a:p>
            <a:pPr>
              <a:buFont typeface="Wingdings" panose="05000000000000000000" pitchFamily="2" charset="2"/>
              <a:buChar char="Ø"/>
            </a:pPr>
            <a:endParaRPr lang="en-US" sz="2800" dirty="0"/>
          </a:p>
          <a:p>
            <a:endParaRPr lang="en-US" sz="2800" dirty="0"/>
          </a:p>
        </p:txBody>
      </p:sp>
      <p:sp>
        <p:nvSpPr>
          <p:cNvPr id="4" name="Rectangle 3"/>
          <p:cNvSpPr/>
          <p:nvPr/>
        </p:nvSpPr>
        <p:spPr>
          <a:xfrm>
            <a:off x="6086544" y="-84449"/>
            <a:ext cx="5895981"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0070C0"/>
                </a:solidFill>
                <a:effectLst/>
                <a:uLnTx/>
                <a:uFillTx/>
                <a:latin typeface="Calibri" panose="020F0502020204030204"/>
                <a:ea typeface="+mn-ea"/>
                <a:cs typeface="+mn-cs"/>
              </a:rPr>
              <a:t>Responsabilidades de los miembros del SSC/ELAC</a:t>
            </a:r>
            <a:endPar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Rectangle 4"/>
          <p:cNvSpPr/>
          <p:nvPr/>
        </p:nvSpPr>
        <p:spPr>
          <a:xfrm>
            <a:off x="5753101" y="1120039"/>
            <a:ext cx="6438900" cy="4862870"/>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Asistir a </a:t>
            </a:r>
            <a:r>
              <a:rPr kumimoji="0" lang="es-CO" sz="2800" b="1" i="0" u="sng" strike="noStrike" kern="1200" cap="none" spc="0" normalizeH="0" baseline="0" noProof="0" dirty="0">
                <a:ln>
                  <a:noFill/>
                </a:ln>
                <a:solidFill>
                  <a:srgbClr val="0070C0"/>
                </a:solidFill>
                <a:effectLst/>
                <a:uLnTx/>
                <a:uFillTx/>
                <a:latin typeface="Calibri" panose="020F0502020204030204"/>
                <a:ea typeface="+mn-ea"/>
                <a:cs typeface="+mn-cs"/>
              </a:rPr>
              <a:t>todas las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reuniones.</a:t>
            </a:r>
          </a:p>
          <a:p>
            <a:pPr marR="0" lvl="0" algn="l" defTabSz="457200" rtl="0" eaLnBrk="1" fontAlgn="auto" latinLnBrk="0" hangingPunct="1">
              <a:lnSpc>
                <a:spcPct val="100000"/>
              </a:lnSpc>
              <a:spcBef>
                <a:spcPts val="0"/>
              </a:spcBef>
              <a:spcAft>
                <a:spcPts val="0"/>
              </a:spcAft>
              <a:buClrTx/>
              <a:buSzTx/>
              <a:tabLst/>
              <a:defRPr/>
            </a:pPr>
            <a:endParaRPr kumimoji="0" lang="es-CO" sz="1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Votar </a:t>
            </a:r>
            <a:r>
              <a:rPr kumimoji="0" lang="es-CO" sz="2800" b="1" i="0" u="sng" strike="noStrike" kern="1200" cap="none" spc="0" normalizeH="0" baseline="0" noProof="0" dirty="0">
                <a:ln>
                  <a:noFill/>
                </a:ln>
                <a:solidFill>
                  <a:srgbClr val="0070C0"/>
                </a:solidFill>
                <a:effectLst/>
                <a:uLnTx/>
                <a:uFillTx/>
                <a:latin typeface="Calibri" panose="020F0502020204030204"/>
                <a:ea typeface="+mn-ea"/>
                <a:cs typeface="+mn-cs"/>
              </a:rPr>
              <a:t>en</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persona. </a:t>
            </a:r>
          </a:p>
          <a:p>
            <a:pPr marR="0" lvl="0" algn="l" defTabSz="457200" rtl="0" eaLnBrk="1" fontAlgn="auto" latinLnBrk="0" hangingPunct="1">
              <a:lnSpc>
                <a:spcPct val="100000"/>
              </a:lnSpc>
              <a:spcBef>
                <a:spcPts val="0"/>
              </a:spcBef>
              <a:spcAft>
                <a:spcPts val="0"/>
              </a:spcAft>
              <a:buClrTx/>
              <a:buSzTx/>
              <a:tabLst/>
              <a:defRPr/>
            </a:pPr>
            <a:endParaRPr kumimoji="0" lang="es-CO" sz="1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Seguir</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las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Normas de Funcionamiento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y el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Código de Conducta</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s-CO" sz="1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1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Llegar a un acuerdo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en cuanto a las </a:t>
            </a:r>
            <a:r>
              <a:rPr kumimoji="0" lang="es-CO" sz="2800" b="1" i="0" u="sng" strike="noStrike" kern="1200" cap="none" spc="0" normalizeH="0" baseline="0" noProof="0" dirty="0">
                <a:ln>
                  <a:noFill/>
                </a:ln>
                <a:solidFill>
                  <a:srgbClr val="0070C0"/>
                </a:solidFill>
                <a:effectLst/>
                <a:uLnTx/>
                <a:uFillTx/>
                <a:latin typeface="Calibri" panose="020F0502020204030204"/>
                <a:ea typeface="+mn-ea"/>
                <a:cs typeface="+mn-cs"/>
              </a:rPr>
              <a:t>fechas y horarios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para las reuniones. El director escolar </a:t>
            </a:r>
            <a:r>
              <a:rPr kumimoji="0" lang="es-CO" sz="2800" b="1" i="0" u="sng" strike="noStrike" kern="1200" cap="none" spc="0" normalizeH="0" baseline="0" noProof="0" dirty="0">
                <a:ln>
                  <a:noFill/>
                </a:ln>
                <a:solidFill>
                  <a:srgbClr val="0070C0"/>
                </a:solidFill>
                <a:effectLst/>
                <a:uLnTx/>
                <a:uFillTx/>
                <a:latin typeface="Calibri" panose="020F0502020204030204"/>
                <a:ea typeface="+mn-ea"/>
                <a:cs typeface="+mn-cs"/>
              </a:rPr>
              <a:t>puede convocar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reuniones adicionales conforme se necesiten </a:t>
            </a:r>
            <a:r>
              <a:rPr kumimoji="0" lang="es-CO" sz="2800" b="1" i="0" u="sng" strike="noStrike" kern="1200" cap="none" spc="0" normalizeH="0" baseline="0" noProof="0" dirty="0">
                <a:ln>
                  <a:noFill/>
                </a:ln>
                <a:solidFill>
                  <a:srgbClr val="0070C0"/>
                </a:solidFill>
                <a:effectLst/>
                <a:uLnTx/>
                <a:uFillTx/>
                <a:latin typeface="Calibri" panose="020F0502020204030204"/>
                <a:ea typeface="+mn-ea"/>
                <a:cs typeface="+mn-cs"/>
              </a:rPr>
              <a:t>con la consulta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de los funcionarios del SSC/ELAC</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6" name="Picture 5" descr="3D Blame Game &lt;strong&gt;Meeting&lt;/strong&gt; | Flickr - Photo Shari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93172" y="366883"/>
            <a:ext cx="1193372" cy="749819"/>
          </a:xfrm>
          <a:prstGeom prst="rect">
            <a:avLst/>
          </a:prstGeom>
        </p:spPr>
      </p:pic>
    </p:spTree>
    <p:extLst>
      <p:ext uri="{BB962C8B-B14F-4D97-AF65-F5344CB8AC3E}">
        <p14:creationId xmlns:p14="http://schemas.microsoft.com/office/powerpoint/2010/main" val="3994701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945" y="1368147"/>
            <a:ext cx="4915941" cy="4832597"/>
          </a:xfrm>
          <a:solidFill>
            <a:schemeClr val="bg1"/>
          </a:solidFill>
        </p:spPr>
        <p:txBody>
          <a:bodyPr>
            <a:normAutofit lnSpcReduction="10000"/>
          </a:bodyPr>
          <a:lstStyle/>
          <a:p>
            <a:pPr marL="404813" indent="-404813">
              <a:buFont typeface="Wingdings" panose="05000000000000000000" pitchFamily="2" charset="2"/>
              <a:buChar char="v"/>
            </a:pPr>
            <a:r>
              <a:rPr lang="en-US" sz="2800" b="1" dirty="0">
                <a:solidFill>
                  <a:schemeClr val="tx1"/>
                </a:solidFill>
              </a:rPr>
              <a:t>Participate </a:t>
            </a:r>
            <a:r>
              <a:rPr lang="en-US" sz="2800" dirty="0">
                <a:solidFill>
                  <a:schemeClr val="tx1"/>
                </a:solidFill>
              </a:rPr>
              <a:t>in </a:t>
            </a:r>
            <a:r>
              <a:rPr lang="en-US" sz="2800" b="1" dirty="0">
                <a:solidFill>
                  <a:schemeClr val="tx1"/>
                </a:solidFill>
              </a:rPr>
              <a:t>trainings</a:t>
            </a:r>
            <a:r>
              <a:rPr lang="en-US" sz="2800" dirty="0">
                <a:solidFill>
                  <a:schemeClr val="tx1"/>
                </a:solidFill>
              </a:rPr>
              <a:t> to carry out their duties effectively.</a:t>
            </a:r>
            <a:endParaRPr lang="en-US" sz="1000" dirty="0">
              <a:solidFill>
                <a:schemeClr val="tx1"/>
              </a:solidFill>
            </a:endParaRPr>
          </a:p>
          <a:p>
            <a:pPr marL="404813" indent="-404813">
              <a:buFont typeface="Wingdings" panose="05000000000000000000" pitchFamily="2" charset="2"/>
              <a:buChar char="v"/>
            </a:pPr>
            <a:r>
              <a:rPr lang="en-US" sz="2800" b="1" dirty="0">
                <a:solidFill>
                  <a:schemeClr val="tx1"/>
                </a:solidFill>
              </a:rPr>
              <a:t>Honor </a:t>
            </a:r>
            <a:r>
              <a:rPr lang="en-US" sz="2800" u="sng" dirty="0">
                <a:solidFill>
                  <a:schemeClr val="tx1"/>
                </a:solidFill>
              </a:rPr>
              <a:t>all </a:t>
            </a:r>
            <a:r>
              <a:rPr lang="en-US" sz="2800" b="1" dirty="0">
                <a:solidFill>
                  <a:schemeClr val="tx1"/>
                </a:solidFill>
              </a:rPr>
              <a:t>decisions </a:t>
            </a:r>
            <a:r>
              <a:rPr lang="en-US" sz="2800" dirty="0">
                <a:solidFill>
                  <a:schemeClr val="tx1"/>
                </a:solidFill>
              </a:rPr>
              <a:t>of the SSC/ELAC, even if these decisions differ from one’s personal opinions.</a:t>
            </a:r>
            <a:endParaRPr lang="en-US" sz="1000" dirty="0">
              <a:solidFill>
                <a:schemeClr val="tx1"/>
              </a:solidFill>
            </a:endParaRPr>
          </a:p>
          <a:p>
            <a:pPr marL="404813" indent="-404813">
              <a:buFont typeface="Wingdings" panose="05000000000000000000" pitchFamily="2" charset="2"/>
              <a:buChar char="v"/>
            </a:pPr>
            <a:r>
              <a:rPr lang="en-US" sz="2800" b="1" dirty="0">
                <a:solidFill>
                  <a:schemeClr val="tx1"/>
                </a:solidFill>
              </a:rPr>
              <a:t>Resign </a:t>
            </a:r>
            <a:r>
              <a:rPr lang="en-US" sz="2800" dirty="0">
                <a:solidFill>
                  <a:schemeClr val="tx1"/>
                </a:solidFill>
              </a:rPr>
              <a:t>from their position at any time, but </a:t>
            </a:r>
            <a:r>
              <a:rPr lang="en-US" sz="2800" b="1" u="sng" dirty="0">
                <a:solidFill>
                  <a:schemeClr val="tx1"/>
                </a:solidFill>
              </a:rPr>
              <a:t>must do so </a:t>
            </a:r>
            <a:r>
              <a:rPr lang="en-US" sz="2800" dirty="0">
                <a:solidFill>
                  <a:schemeClr val="tx1"/>
                </a:solidFill>
              </a:rPr>
              <a:t>in </a:t>
            </a:r>
            <a:r>
              <a:rPr lang="en-US" sz="2800" b="1" dirty="0">
                <a:solidFill>
                  <a:schemeClr val="tx1"/>
                </a:solidFill>
              </a:rPr>
              <a:t>writing</a:t>
            </a:r>
            <a:r>
              <a:rPr lang="en-US" sz="2800" dirty="0">
                <a:solidFill>
                  <a:schemeClr val="tx1"/>
                </a:solidFill>
              </a:rPr>
              <a:t>, and must </a:t>
            </a:r>
            <a:r>
              <a:rPr lang="en-US" sz="2800" b="1" dirty="0">
                <a:solidFill>
                  <a:schemeClr val="tx1"/>
                </a:solidFill>
              </a:rPr>
              <a:t>submit</a:t>
            </a:r>
            <a:r>
              <a:rPr lang="en-US" sz="2800" dirty="0">
                <a:solidFill>
                  <a:schemeClr val="tx1"/>
                </a:solidFill>
              </a:rPr>
              <a:t> the </a:t>
            </a:r>
            <a:r>
              <a:rPr lang="en-US" sz="2800" b="1" dirty="0">
                <a:solidFill>
                  <a:schemeClr val="tx1"/>
                </a:solidFill>
              </a:rPr>
              <a:t>signed letter </a:t>
            </a:r>
            <a:r>
              <a:rPr lang="en-US" sz="2800" dirty="0">
                <a:solidFill>
                  <a:schemeClr val="tx1"/>
                </a:solidFill>
              </a:rPr>
              <a:t>of resignation to the </a:t>
            </a:r>
            <a:r>
              <a:rPr lang="en-US" sz="2800" b="1" dirty="0">
                <a:solidFill>
                  <a:schemeClr val="tx1"/>
                </a:solidFill>
              </a:rPr>
              <a:t>principal or administrative designee.</a:t>
            </a:r>
          </a:p>
          <a:p>
            <a:pPr>
              <a:buFont typeface="Wingdings" panose="05000000000000000000" pitchFamily="2" charset="2"/>
              <a:buChar char="Ø"/>
            </a:pPr>
            <a:endParaRPr lang="en-US" sz="2800" dirty="0"/>
          </a:p>
          <a:p>
            <a:endParaRPr lang="en-US" sz="2800" dirty="0"/>
          </a:p>
        </p:txBody>
      </p:sp>
      <p:sp>
        <p:nvSpPr>
          <p:cNvPr id="4" name="Title 1"/>
          <p:cNvSpPr>
            <a:spLocks noGrp="1"/>
          </p:cNvSpPr>
          <p:nvPr>
            <p:ph type="title"/>
          </p:nvPr>
        </p:nvSpPr>
        <p:spPr>
          <a:xfrm>
            <a:off x="394740" y="-6588"/>
            <a:ext cx="4598352" cy="1325563"/>
          </a:xfrm>
        </p:spPr>
        <p:txBody>
          <a:bodyPr>
            <a:normAutofit/>
          </a:bodyPr>
          <a:lstStyle/>
          <a:p>
            <a:pPr algn="ctr"/>
            <a:r>
              <a:rPr lang="en-US" sz="4000" b="1" dirty="0">
                <a:solidFill>
                  <a:schemeClr val="tx1"/>
                </a:solidFill>
              </a:rPr>
              <a:t>SSC/ELAC Members’ Responsibilities</a:t>
            </a:r>
          </a:p>
        </p:txBody>
      </p:sp>
      <p:sp>
        <p:nvSpPr>
          <p:cNvPr id="5" name="Rectangle 4"/>
          <p:cNvSpPr/>
          <p:nvPr/>
        </p:nvSpPr>
        <p:spPr>
          <a:xfrm>
            <a:off x="6007260" y="-4464"/>
            <a:ext cx="5895981"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0070C0"/>
                </a:solidFill>
                <a:effectLst/>
                <a:uLnTx/>
                <a:uFillTx/>
                <a:latin typeface="Calibri" panose="020F0502020204030204"/>
                <a:ea typeface="+mn-ea"/>
                <a:cs typeface="+mn-cs"/>
              </a:rPr>
              <a:t>Responsabilidades de los miembros del SSC/ELAC</a:t>
            </a:r>
            <a:endPar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7" name="Picture 6" descr="3D Blame Game &lt;strong&gt;Meeting&lt;/strong&gt; | Flickr - Photo Shari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75868" y="363728"/>
            <a:ext cx="1231392" cy="1004419"/>
          </a:xfrm>
          <a:prstGeom prst="rect">
            <a:avLst/>
          </a:prstGeom>
        </p:spPr>
      </p:pic>
      <p:sp>
        <p:nvSpPr>
          <p:cNvPr id="6" name="Rectangle 5"/>
          <p:cNvSpPr/>
          <p:nvPr/>
        </p:nvSpPr>
        <p:spPr>
          <a:xfrm>
            <a:off x="5862880" y="1318975"/>
            <a:ext cx="6184739" cy="4431983"/>
          </a:xfrm>
          <a:prstGeom prst="rect">
            <a:avLst/>
          </a:prstGeom>
          <a:solidFill>
            <a:schemeClr val="bg1"/>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Participar</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en todas las sesiones de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capacitación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para realizar sus funciones con eficacia.</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1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Respetar</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s-CO" sz="2400" b="0" i="0" u="sng" strike="noStrike" kern="1200" cap="none" spc="0" normalizeH="0" baseline="0" noProof="0" dirty="0">
                <a:ln>
                  <a:noFill/>
                </a:ln>
                <a:solidFill>
                  <a:srgbClr val="0070C0"/>
                </a:solidFill>
                <a:effectLst/>
                <a:uLnTx/>
                <a:uFillTx/>
                <a:latin typeface="Calibri" panose="020F0502020204030204"/>
                <a:ea typeface="+mn-ea"/>
                <a:cs typeface="+mn-cs"/>
              </a:rPr>
              <a:t>todas</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las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decisiones</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del SSC/ELAC, aun cuando dichas decisiones sean diferentes a las opiniones personales.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1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Renuncia</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r a su puesto en cualquier momento, pero </a:t>
            </a:r>
            <a:r>
              <a:rPr kumimoji="0" lang="es-CO" sz="2400" b="1" i="0" u="sng" strike="noStrike" kern="1200" cap="none" spc="0" normalizeH="0" baseline="0" noProof="0" dirty="0">
                <a:ln>
                  <a:noFill/>
                </a:ln>
                <a:solidFill>
                  <a:srgbClr val="0070C0"/>
                </a:solidFill>
                <a:effectLst/>
                <a:uLnTx/>
                <a:uFillTx/>
                <a:latin typeface="Calibri" panose="020F0502020204030204"/>
                <a:ea typeface="+mn-ea"/>
                <a:cs typeface="+mn-cs"/>
              </a:rPr>
              <a:t>debe hacerse por escrito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y se debe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entregar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una carta de renuncia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firmada</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al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director o persona administrativa asignada</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2" name="Rectangle 1"/>
          <p:cNvSpPr/>
          <p:nvPr/>
        </p:nvSpPr>
        <p:spPr>
          <a:xfrm>
            <a:off x="5151886" y="1368147"/>
            <a:ext cx="710994" cy="536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3594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4128" y="6335058"/>
            <a:ext cx="584947" cy="584947"/>
          </a:xfrm>
          <a:prstGeom prst="rect">
            <a:avLst/>
          </a:prstGeom>
        </p:spPr>
      </p:pic>
      <p:sp>
        <p:nvSpPr>
          <p:cNvPr id="8" name="TextBox 7"/>
          <p:cNvSpPr txBox="1"/>
          <p:nvPr/>
        </p:nvSpPr>
        <p:spPr>
          <a:xfrm>
            <a:off x="1214202" y="821958"/>
            <a:ext cx="999844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50" normalizeH="0" baseline="0" noProof="0" dirty="0">
                <a:ln>
                  <a:noFill/>
                </a:ln>
                <a:solidFill>
                  <a:prstClr val="black"/>
                </a:solidFill>
                <a:effectLst/>
                <a:uLnTx/>
                <a:uFillTx/>
                <a:latin typeface="Calibri Light" panose="020F0302020204030204"/>
                <a:ea typeface="+mn-ea"/>
                <a:cs typeface="+mn-cs"/>
              </a:rPr>
              <a:t>Welcome              </a:t>
            </a:r>
            <a:r>
              <a:rPr kumimoji="0" lang="es-MX" sz="4800" b="1" i="1" u="none" strike="noStrike" kern="1200" cap="none" spc="-50" normalizeH="0" baseline="0" noProof="0">
                <a:ln>
                  <a:noFill/>
                </a:ln>
                <a:solidFill>
                  <a:srgbClr val="0070C0"/>
                </a:solidFill>
                <a:effectLst/>
                <a:uLnTx/>
                <a:uFillTx/>
                <a:latin typeface="Calibri Light" panose="020F0302020204030204"/>
                <a:ea typeface="+mn-ea"/>
                <a:cs typeface="+mn-cs"/>
              </a:rPr>
              <a:t>Bienvenidos</a:t>
            </a:r>
          </a:p>
        </p:txBody>
      </p:sp>
      <p:sp>
        <p:nvSpPr>
          <p:cNvPr id="2" name="Slide Number Placeholder 1">
            <a:extLst>
              <a:ext uri="{FF2B5EF4-FFF2-40B4-BE49-F238E27FC236}">
                <a16:creationId xmlns:a16="http://schemas.microsoft.com/office/drawing/2014/main" id="{676C5F8F-61F3-4098-968C-4758231476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ACCBF9">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srgbClr val="ACCBF9">
                  <a:lumMod val="50000"/>
                </a:srgbClr>
              </a:solidFill>
              <a:effectLst/>
              <a:uLnTx/>
              <a:uFillTx/>
              <a:latin typeface="Arial" panose="020B0604020202020204" pitchFamily="34" charset="0"/>
              <a:ea typeface="+mn-ea"/>
              <a:cs typeface="Arial" panose="020B0604020202020204" pitchFamily="34" charset="0"/>
            </a:endParaRPr>
          </a:p>
        </p:txBody>
      </p:sp>
      <p:pic>
        <p:nvPicPr>
          <p:cNvPr id="9" name="Picture 13" descr="A picture containing mug&#10;&#10;Description generated with very high confidence">
            <a:extLst>
              <a:ext uri="{FF2B5EF4-FFF2-40B4-BE49-F238E27FC236}">
                <a16:creationId xmlns:a16="http://schemas.microsoft.com/office/drawing/2014/main" id="{41BB4018-39CC-4C1E-8D3B-A1CA5DFA99FB}"/>
              </a:ext>
            </a:extLst>
          </p:cNvPr>
          <p:cNvPicPr>
            <a:picLocks noChangeAspect="1"/>
          </p:cNvPicPr>
          <p:nvPr/>
        </p:nvPicPr>
        <p:blipFill>
          <a:blip r:embed="rId4"/>
          <a:stretch>
            <a:fillRect/>
          </a:stretch>
        </p:blipFill>
        <p:spPr>
          <a:xfrm>
            <a:off x="883703" y="2899654"/>
            <a:ext cx="1668925" cy="2042735"/>
          </a:xfrm>
          <a:prstGeom prst="rect">
            <a:avLst/>
          </a:prstGeom>
          <a:ln w="28575">
            <a:solidFill>
              <a:schemeClr val="tx1"/>
            </a:solidFill>
          </a:ln>
        </p:spPr>
      </p:pic>
      <p:pic>
        <p:nvPicPr>
          <p:cNvPr id="10" name="Picture 13" descr="A picture containing mug&#10;&#10;Description generated with very high confidence">
            <a:extLst>
              <a:ext uri="{FF2B5EF4-FFF2-40B4-BE49-F238E27FC236}">
                <a16:creationId xmlns:a16="http://schemas.microsoft.com/office/drawing/2014/main" id="{41BB4018-39CC-4C1E-8D3B-A1CA5DFA99FB}"/>
              </a:ext>
            </a:extLst>
          </p:cNvPr>
          <p:cNvPicPr>
            <a:picLocks noChangeAspect="1"/>
          </p:cNvPicPr>
          <p:nvPr/>
        </p:nvPicPr>
        <p:blipFill>
          <a:blip r:embed="rId4"/>
          <a:stretch>
            <a:fillRect/>
          </a:stretch>
        </p:blipFill>
        <p:spPr>
          <a:xfrm>
            <a:off x="3061618" y="2899655"/>
            <a:ext cx="1668925" cy="2042735"/>
          </a:xfrm>
          <a:prstGeom prst="rect">
            <a:avLst/>
          </a:prstGeom>
          <a:ln w="28575">
            <a:solidFill>
              <a:schemeClr val="tx1"/>
            </a:solidFill>
          </a:ln>
        </p:spPr>
      </p:pic>
      <p:pic>
        <p:nvPicPr>
          <p:cNvPr id="11" name="Picture 13" descr="A picture containing mug&#10;&#10;Description generated with very high confidence">
            <a:extLst>
              <a:ext uri="{FF2B5EF4-FFF2-40B4-BE49-F238E27FC236}">
                <a16:creationId xmlns:a16="http://schemas.microsoft.com/office/drawing/2014/main" id="{41BB4018-39CC-4C1E-8D3B-A1CA5DFA99FB}"/>
              </a:ext>
            </a:extLst>
          </p:cNvPr>
          <p:cNvPicPr>
            <a:picLocks noChangeAspect="1"/>
          </p:cNvPicPr>
          <p:nvPr/>
        </p:nvPicPr>
        <p:blipFill>
          <a:blip r:embed="rId4"/>
          <a:stretch>
            <a:fillRect/>
          </a:stretch>
        </p:blipFill>
        <p:spPr>
          <a:xfrm>
            <a:off x="7728732" y="2916587"/>
            <a:ext cx="1668925" cy="2025802"/>
          </a:xfrm>
          <a:prstGeom prst="rect">
            <a:avLst/>
          </a:prstGeom>
          <a:ln w="28575">
            <a:solidFill>
              <a:schemeClr val="tx1"/>
            </a:solidFill>
          </a:ln>
        </p:spPr>
      </p:pic>
      <p:pic>
        <p:nvPicPr>
          <p:cNvPr id="12" name="Picture 13" descr="A picture containing mug&#10;&#10;Description generated with very high confidence">
            <a:extLst>
              <a:ext uri="{FF2B5EF4-FFF2-40B4-BE49-F238E27FC236}">
                <a16:creationId xmlns:a16="http://schemas.microsoft.com/office/drawing/2014/main" id="{41BB4018-39CC-4C1E-8D3B-A1CA5DFA99FB}"/>
              </a:ext>
            </a:extLst>
          </p:cNvPr>
          <p:cNvPicPr>
            <a:picLocks noChangeAspect="1"/>
          </p:cNvPicPr>
          <p:nvPr/>
        </p:nvPicPr>
        <p:blipFill>
          <a:blip r:embed="rId4"/>
          <a:stretch>
            <a:fillRect/>
          </a:stretch>
        </p:blipFill>
        <p:spPr>
          <a:xfrm>
            <a:off x="9906843" y="2889086"/>
            <a:ext cx="1668925" cy="2053303"/>
          </a:xfrm>
          <a:prstGeom prst="rect">
            <a:avLst/>
          </a:prstGeom>
          <a:ln w="28575">
            <a:solidFill>
              <a:schemeClr val="tx1"/>
            </a:solidFill>
          </a:ln>
        </p:spPr>
      </p:pic>
      <p:sp>
        <p:nvSpPr>
          <p:cNvPr id="3" name="TextBox 2"/>
          <p:cNvSpPr txBox="1"/>
          <p:nvPr/>
        </p:nvSpPr>
        <p:spPr>
          <a:xfrm>
            <a:off x="1557867" y="5583418"/>
            <a:ext cx="905933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School Leadership Team|</a:t>
            </a:r>
            <a:r>
              <a:rPr kumimoji="0" lang="es-MX" sz="2800" b="1" i="1" u="none" strike="noStrike" kern="1200" cap="none" spc="0" normalizeH="0" baseline="0" noProof="0">
                <a:ln>
                  <a:noFill/>
                </a:ln>
                <a:solidFill>
                  <a:srgbClr val="0070C0"/>
                </a:solidFill>
                <a:effectLst/>
                <a:uLnTx/>
                <a:uFillTx/>
                <a:latin typeface="Calibri" panose="020F0502020204030204"/>
                <a:ea typeface="+mn-ea"/>
                <a:cs typeface="+mn-cs"/>
              </a:rPr>
              <a:t>Equipo de Liderazgo de la Escuela</a:t>
            </a:r>
          </a:p>
        </p:txBody>
      </p:sp>
      <p:sp>
        <p:nvSpPr>
          <p:cNvPr id="4" name="TextBox 3"/>
          <p:cNvSpPr txBox="1"/>
          <p:nvPr/>
        </p:nvSpPr>
        <p:spPr>
          <a:xfrm>
            <a:off x="660399" y="1879601"/>
            <a:ext cx="196426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Principal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Calibri" panose="020F0502020204030204"/>
                <a:ea typeface="+mn-ea"/>
                <a:cs typeface="+mn-cs"/>
              </a:rPr>
              <a:t>Director(a)</a:t>
            </a:r>
          </a:p>
        </p:txBody>
      </p:sp>
      <p:sp>
        <p:nvSpPr>
          <p:cNvPr id="15" name="TextBox 14"/>
          <p:cNvSpPr txBox="1"/>
          <p:nvPr/>
        </p:nvSpPr>
        <p:spPr>
          <a:xfrm>
            <a:off x="2997200" y="1879600"/>
            <a:ext cx="18288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Assistant Principal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1" i="1" u="none" strike="noStrike" kern="1200" cap="none" spc="0" normalizeH="0" baseline="0" noProof="0">
                <a:ln>
                  <a:noFill/>
                </a:ln>
                <a:solidFill>
                  <a:srgbClr val="0070C0"/>
                </a:solidFill>
                <a:effectLst/>
                <a:uLnTx/>
                <a:uFillTx/>
                <a:latin typeface="Calibri" panose="020F0502020204030204"/>
                <a:ea typeface="+mn-ea"/>
                <a:cs typeface="+mn-cs"/>
              </a:rPr>
              <a:t>Asistente del Director(a)</a:t>
            </a:r>
          </a:p>
        </p:txBody>
      </p:sp>
      <p:sp>
        <p:nvSpPr>
          <p:cNvPr id="16" name="TextBox 15"/>
          <p:cNvSpPr txBox="1"/>
          <p:nvPr/>
        </p:nvSpPr>
        <p:spPr>
          <a:xfrm>
            <a:off x="7552266" y="1811868"/>
            <a:ext cx="1794932"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School Title I Designee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1" i="1" u="none" strike="noStrike" kern="1200" cap="none" spc="0" normalizeH="0" baseline="0" noProof="0">
                <a:ln>
                  <a:noFill/>
                </a:ln>
                <a:solidFill>
                  <a:srgbClr val="0070C0"/>
                </a:solidFill>
                <a:effectLst/>
                <a:uLnTx/>
                <a:uFillTx/>
                <a:latin typeface="Calibri" panose="020F0502020204030204"/>
                <a:ea typeface="+mn-ea"/>
                <a:cs typeface="+mn-cs"/>
              </a:rPr>
              <a:t>Designada(o) del Programa  Título I </a:t>
            </a:r>
          </a:p>
        </p:txBody>
      </p:sp>
      <p:sp>
        <p:nvSpPr>
          <p:cNvPr id="17" name="TextBox 16"/>
          <p:cNvSpPr txBox="1"/>
          <p:nvPr/>
        </p:nvSpPr>
        <p:spPr>
          <a:xfrm>
            <a:off x="5300134" y="1811869"/>
            <a:ext cx="186266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Administrative Secretary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1" i="1" u="none" strike="noStrike" kern="1200" cap="none" spc="0" normalizeH="0" baseline="0" noProof="0">
                <a:ln>
                  <a:noFill/>
                </a:ln>
                <a:solidFill>
                  <a:srgbClr val="0070C0"/>
                </a:solidFill>
                <a:effectLst/>
                <a:uLnTx/>
                <a:uFillTx/>
                <a:latin typeface="Calibri" panose="020F0502020204030204"/>
                <a:ea typeface="+mn-ea"/>
                <a:cs typeface="+mn-cs"/>
              </a:rPr>
              <a:t>Secretaria (o) Administrativa(o)</a:t>
            </a:r>
          </a:p>
        </p:txBody>
      </p:sp>
      <p:pic>
        <p:nvPicPr>
          <p:cNvPr id="18" name="Picture 13" descr="A picture containing mug&#10;&#10;Description generated with very high confidence">
            <a:extLst>
              <a:ext uri="{FF2B5EF4-FFF2-40B4-BE49-F238E27FC236}">
                <a16:creationId xmlns:a16="http://schemas.microsoft.com/office/drawing/2014/main" id="{41BB4018-39CC-4C1E-8D3B-A1CA5DFA99FB}"/>
              </a:ext>
            </a:extLst>
          </p:cNvPr>
          <p:cNvPicPr>
            <a:picLocks noChangeAspect="1"/>
          </p:cNvPicPr>
          <p:nvPr/>
        </p:nvPicPr>
        <p:blipFill>
          <a:blip r:embed="rId4"/>
          <a:stretch>
            <a:fillRect/>
          </a:stretch>
        </p:blipFill>
        <p:spPr>
          <a:xfrm>
            <a:off x="5442733" y="2916586"/>
            <a:ext cx="1668925" cy="2025803"/>
          </a:xfrm>
          <a:prstGeom prst="rect">
            <a:avLst/>
          </a:prstGeom>
          <a:ln w="28575">
            <a:solidFill>
              <a:schemeClr val="tx1"/>
            </a:solidFill>
          </a:ln>
        </p:spPr>
      </p:pic>
      <p:sp>
        <p:nvSpPr>
          <p:cNvPr id="19" name="TextBox 18"/>
          <p:cNvSpPr txBox="1"/>
          <p:nvPr/>
        </p:nvSpPr>
        <p:spPr>
          <a:xfrm>
            <a:off x="9479666" y="1778001"/>
            <a:ext cx="252328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English Learners Program Designee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1" i="1" u="none" strike="noStrike" kern="1200" cap="none" spc="0" normalizeH="0" baseline="0" noProof="0">
                <a:ln>
                  <a:noFill/>
                </a:ln>
                <a:solidFill>
                  <a:srgbClr val="0070C0"/>
                </a:solidFill>
                <a:effectLst/>
                <a:uLnTx/>
                <a:uFillTx/>
                <a:latin typeface="Calibri" panose="020F0502020204030204"/>
                <a:ea typeface="+mn-ea"/>
                <a:cs typeface="+mn-cs"/>
              </a:rPr>
              <a:t>Designada(o) del Programa de Aprendices de Ingles</a:t>
            </a:r>
          </a:p>
        </p:txBody>
      </p:sp>
      <p:pic>
        <p:nvPicPr>
          <p:cNvPr id="5" name="Picture 4" descr="Heart,flowers,sign,transparent background,symbol - free image from needpix.co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958" y="854440"/>
            <a:ext cx="1032822" cy="1009423"/>
          </a:xfrm>
          <a:prstGeom prst="rect">
            <a:avLst/>
          </a:prstGeom>
        </p:spPr>
      </p:pic>
      <p:sp>
        <p:nvSpPr>
          <p:cNvPr id="6" name="TextBox 5">
            <a:extLst>
              <a:ext uri="{FF2B5EF4-FFF2-40B4-BE49-F238E27FC236}">
                <a16:creationId xmlns:a16="http://schemas.microsoft.com/office/drawing/2014/main" id="{0947A44F-64F3-B042-9317-15AD8E404B3B}"/>
              </a:ext>
            </a:extLst>
          </p:cNvPr>
          <p:cNvSpPr txBox="1"/>
          <p:nvPr/>
        </p:nvSpPr>
        <p:spPr>
          <a:xfrm>
            <a:off x="1199435" y="5076383"/>
            <a:ext cx="7168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name</a:t>
            </a:r>
          </a:p>
        </p:txBody>
      </p:sp>
      <p:sp>
        <p:nvSpPr>
          <p:cNvPr id="20" name="TextBox 19">
            <a:extLst>
              <a:ext uri="{FF2B5EF4-FFF2-40B4-BE49-F238E27FC236}">
                <a16:creationId xmlns:a16="http://schemas.microsoft.com/office/drawing/2014/main" id="{107441D0-5171-7A44-B7B3-BB8C979C2D55}"/>
              </a:ext>
            </a:extLst>
          </p:cNvPr>
          <p:cNvSpPr txBox="1"/>
          <p:nvPr/>
        </p:nvSpPr>
        <p:spPr>
          <a:xfrm>
            <a:off x="8204762" y="4998093"/>
            <a:ext cx="7168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name</a:t>
            </a:r>
          </a:p>
        </p:txBody>
      </p:sp>
      <p:sp>
        <p:nvSpPr>
          <p:cNvPr id="21" name="TextBox 20">
            <a:extLst>
              <a:ext uri="{FF2B5EF4-FFF2-40B4-BE49-F238E27FC236}">
                <a16:creationId xmlns:a16="http://schemas.microsoft.com/office/drawing/2014/main" id="{36094001-086D-0042-82B6-DEF80D5403DA}"/>
              </a:ext>
            </a:extLst>
          </p:cNvPr>
          <p:cNvSpPr txBox="1"/>
          <p:nvPr/>
        </p:nvSpPr>
        <p:spPr>
          <a:xfrm>
            <a:off x="5873035" y="5044117"/>
            <a:ext cx="7168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name</a:t>
            </a:r>
          </a:p>
        </p:txBody>
      </p:sp>
      <p:sp>
        <p:nvSpPr>
          <p:cNvPr id="22" name="TextBox 21">
            <a:extLst>
              <a:ext uri="{FF2B5EF4-FFF2-40B4-BE49-F238E27FC236}">
                <a16:creationId xmlns:a16="http://schemas.microsoft.com/office/drawing/2014/main" id="{C0B76023-5520-0743-BB53-687FCD1485F2}"/>
              </a:ext>
            </a:extLst>
          </p:cNvPr>
          <p:cNvSpPr txBox="1"/>
          <p:nvPr/>
        </p:nvSpPr>
        <p:spPr>
          <a:xfrm>
            <a:off x="3358113" y="5012642"/>
            <a:ext cx="7168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name</a:t>
            </a:r>
          </a:p>
        </p:txBody>
      </p:sp>
      <p:sp>
        <p:nvSpPr>
          <p:cNvPr id="23" name="TextBox 22">
            <a:extLst>
              <a:ext uri="{FF2B5EF4-FFF2-40B4-BE49-F238E27FC236}">
                <a16:creationId xmlns:a16="http://schemas.microsoft.com/office/drawing/2014/main" id="{55F475A1-9773-034F-8BB7-91EF229C2091}"/>
              </a:ext>
            </a:extLst>
          </p:cNvPr>
          <p:cNvSpPr txBox="1"/>
          <p:nvPr/>
        </p:nvSpPr>
        <p:spPr>
          <a:xfrm>
            <a:off x="10258768" y="4993635"/>
            <a:ext cx="7168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name</a:t>
            </a:r>
          </a:p>
        </p:txBody>
      </p:sp>
    </p:spTree>
    <p:extLst>
      <p:ext uri="{BB962C8B-B14F-4D97-AF65-F5344CB8AC3E}">
        <p14:creationId xmlns:p14="http://schemas.microsoft.com/office/powerpoint/2010/main" val="1449904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4000">
              <a:srgbClr val="002060"/>
            </a:gs>
            <a:gs pos="100000">
              <a:schemeClr val="bg2">
                <a:lumMod val="75000"/>
              </a:schemeClr>
            </a:gs>
            <a:gs pos="42000">
              <a:srgbClr val="8697C0"/>
            </a:gs>
            <a:gs pos="9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p:cNvSpPr>
            <a:spLocks noChangeArrowheads="1"/>
          </p:cNvSpPr>
          <p:nvPr/>
        </p:nvSpPr>
        <p:spPr bwMode="auto">
          <a:xfrm>
            <a:off x="880533" y="615713"/>
            <a:ext cx="10735734" cy="1446550"/>
          </a:xfrm>
          <a:prstGeom prst="rect">
            <a:avLst/>
          </a:prstGeom>
          <a:solidFill>
            <a:schemeClr val="bg2">
              <a:lumMod val="75000"/>
            </a:schemeClr>
          </a:solidFill>
          <a:ln w="12700">
            <a:solidFill>
              <a:schemeClr val="bg1"/>
            </a:solidFill>
            <a:miter lim="800000"/>
            <a:headEnd/>
            <a:tailEnd/>
          </a:ln>
        </p:spPr>
        <p:txBody>
          <a:bodyPr rot="0" vert="horz" wrap="square" lIns="182880" tIns="45720" rIns="182880" bIns="45720" anchor="ctr" anchorCtr="0" upright="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ORIENTATION  FOR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SCHOOL SITE COUNCIL (SSC)</a:t>
            </a:r>
          </a:p>
        </p:txBody>
      </p:sp>
      <p:pic>
        <p:nvPicPr>
          <p:cNvPr id="2059" name="Object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4052" y="6366933"/>
            <a:ext cx="588615" cy="491067"/>
          </a:xfrm>
          <a:prstGeom prst="rect">
            <a:avLst/>
          </a:prstGeom>
          <a:noFill/>
          <a:extLst>
            <a:ext uri="{909E8E84-426E-40DD-AFC4-6F175D3DCCD1}">
              <a14:hiddenFill xmlns:a14="http://schemas.microsoft.com/office/drawing/2010/main">
                <a:solidFill>
                  <a:srgbClr val="BBE0E3"/>
                </a:solidFill>
              </a14:hiddenFill>
            </a:ext>
          </a:extLst>
        </p:spPr>
      </p:pic>
      <p:sp>
        <p:nvSpPr>
          <p:cNvPr id="14" name="Rectangle 18"/>
          <p:cNvSpPr>
            <a:spLocks noChangeArrowheads="1"/>
          </p:cNvSpPr>
          <p:nvPr/>
        </p:nvSpPr>
        <p:spPr bwMode="auto">
          <a:xfrm>
            <a:off x="1524001" y="645097"/>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1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b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8" name="Text Box 2"/>
          <p:cNvSpPr txBox="1">
            <a:spLocks noChangeArrowheads="1"/>
          </p:cNvSpPr>
          <p:nvPr/>
        </p:nvSpPr>
        <p:spPr bwMode="auto">
          <a:xfrm>
            <a:off x="794378" y="4421083"/>
            <a:ext cx="4624288" cy="759597"/>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a:ea typeface="Calibri"/>
                <a:cs typeface="Times New Roman"/>
              </a:rPr>
              <a:t>Schools and families  </a:t>
            </a:r>
            <a:r>
              <a:rPr kumimoji="0" lang="en-US" sz="2000" b="0" i="0" u="none" strike="noStrike" kern="1200" cap="none" spc="0" normalizeH="0" baseline="0" noProof="0" dirty="0">
                <a:ln>
                  <a:noFill/>
                </a:ln>
                <a:solidFill>
                  <a:prstClr val="black"/>
                </a:solidFill>
                <a:effectLst/>
                <a:uLnTx/>
                <a:uFillTx/>
                <a:latin typeface="Calibri"/>
                <a:ea typeface="Calibri"/>
                <a:cs typeface="Times New Roman"/>
              </a:rPr>
              <a:t>working together to ensure  </a:t>
            </a:r>
            <a:r>
              <a:rPr kumimoji="0" lang="en-US" sz="2000" b="0" i="0" u="none" strike="noStrike" kern="1200" cap="none" spc="0" normalizeH="0" baseline="0" noProof="0" dirty="0">
                <a:ln>
                  <a:noFill/>
                </a:ln>
                <a:solidFill>
                  <a:srgbClr val="E36C0A"/>
                </a:solidFill>
                <a:effectLst/>
                <a:uLnTx/>
                <a:uFillTx/>
                <a:latin typeface="Calibri"/>
                <a:ea typeface="Calibri"/>
                <a:cs typeface="Times New Roman"/>
              </a:rPr>
              <a:t>student success</a:t>
            </a:r>
            <a:endParaRPr kumimoji="0" lang="en-US" sz="2000" b="0" i="0" u="none" strike="noStrike" kern="1200" cap="none" spc="0" normalizeH="0" baseline="0" noProof="0" dirty="0">
              <a:ln>
                <a:noFill/>
              </a:ln>
              <a:solidFill>
                <a:prstClr val="black"/>
              </a:solidFill>
              <a:effectLst/>
              <a:uLnTx/>
              <a:uFillTx/>
              <a:latin typeface="Calibri"/>
              <a:ea typeface="Calibri"/>
              <a:cs typeface="Times New Roman"/>
            </a:endParaRPr>
          </a:p>
        </p:txBody>
      </p:sp>
      <p:pic>
        <p:nvPicPr>
          <p:cNvPr id="17" name="Picture 16"/>
          <p:cNvPicPr/>
          <p:nvPr/>
        </p:nvPicPr>
        <p:blipFill>
          <a:blip r:embed="rId4">
            <a:extLst>
              <a:ext uri="{28A0092B-C50C-407E-A947-70E740481C1C}">
                <a14:useLocalDpi xmlns:a14="http://schemas.microsoft.com/office/drawing/2010/main" val="0"/>
              </a:ext>
            </a:extLst>
          </a:blip>
          <a:srcRect/>
          <a:stretch/>
        </p:blipFill>
        <p:spPr bwMode="auto">
          <a:xfrm>
            <a:off x="5452533" y="4707468"/>
            <a:ext cx="1456268" cy="711200"/>
          </a:xfrm>
          <a:prstGeom prst="rect">
            <a:avLst/>
          </a:prstGeom>
          <a:noFill/>
          <a:ln>
            <a:noFill/>
          </a:ln>
          <a:effectLst/>
        </p:spPr>
      </p:pic>
      <p:sp>
        <p:nvSpPr>
          <p:cNvPr id="4" name="TextBox 3"/>
          <p:cNvSpPr txBox="1"/>
          <p:nvPr/>
        </p:nvSpPr>
        <p:spPr>
          <a:xfrm>
            <a:off x="535172" y="5576975"/>
            <a:ext cx="540088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BUL 6745.2 Guidelines for the Required School Site Council and English Learner Advisory Committee  </a:t>
            </a:r>
          </a:p>
        </p:txBody>
      </p:sp>
      <p:sp>
        <p:nvSpPr>
          <p:cNvPr id="19" name="Rectangle 18"/>
          <p:cNvSpPr>
            <a:spLocks noChangeArrowheads="1"/>
          </p:cNvSpPr>
          <p:nvPr/>
        </p:nvSpPr>
        <p:spPr bwMode="auto">
          <a:xfrm>
            <a:off x="931333" y="2675467"/>
            <a:ext cx="10752667" cy="1424908"/>
          </a:xfrm>
          <a:prstGeom prst="rect">
            <a:avLst/>
          </a:prstGeom>
          <a:solidFill>
            <a:schemeClr val="bg2">
              <a:lumMod val="50000"/>
            </a:schemeClr>
          </a:solidFill>
          <a:ln w="12700">
            <a:solidFill>
              <a:schemeClr val="bg1"/>
            </a:solidFill>
            <a:miter lim="800000"/>
            <a:headEnd/>
            <a:tailEnd/>
          </a:ln>
        </p:spPr>
        <p:txBody>
          <a:bodyPr rot="0" vert="horz" wrap="square" lIns="182880" tIns="45720" rIns="182880" bIns="45720" anchor="ctr"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ORIENTACIÓN PARA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EL CONSEJO DEL PLANTEL EDUCATIVO (SSC)</a:t>
            </a:r>
          </a:p>
        </p:txBody>
      </p:sp>
      <p:sp>
        <p:nvSpPr>
          <p:cNvPr id="20" name="Text Box 2"/>
          <p:cNvSpPr txBox="1">
            <a:spLocks noChangeArrowheads="1"/>
          </p:cNvSpPr>
          <p:nvPr/>
        </p:nvSpPr>
        <p:spPr bwMode="auto">
          <a:xfrm>
            <a:off x="6925733" y="4319482"/>
            <a:ext cx="4698999" cy="759597"/>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s-CO" sz="2000" b="0" i="0" u="none" strike="noStrike" kern="1200" cap="none" spc="0" normalizeH="0" baseline="0" noProof="0">
                <a:ln>
                  <a:noFill/>
                </a:ln>
                <a:solidFill>
                  <a:srgbClr val="7030A0"/>
                </a:solidFill>
                <a:effectLst/>
                <a:uLnTx/>
                <a:uFillTx/>
                <a:latin typeface="Calibri"/>
                <a:ea typeface="Calibri"/>
                <a:cs typeface="Times New Roman"/>
              </a:rPr>
              <a:t>Escuelas y familias </a:t>
            </a:r>
            <a:r>
              <a:rPr kumimoji="0" lang="es-CO" sz="2000" b="0" i="0" u="none" strike="noStrike" kern="1200" cap="none" spc="0" normalizeH="0" baseline="0" noProof="0">
                <a:ln>
                  <a:noFill/>
                </a:ln>
                <a:solidFill>
                  <a:prstClr val="black"/>
                </a:solidFill>
                <a:effectLst/>
                <a:uLnTx/>
                <a:uFillTx/>
                <a:latin typeface="Calibri"/>
                <a:ea typeface="Calibri"/>
                <a:cs typeface="Times New Roman"/>
              </a:rPr>
              <a:t>trabajando unidas para asegurar  </a:t>
            </a:r>
            <a:r>
              <a:rPr kumimoji="0" lang="es-CO" sz="2000" b="0" i="0" u="none" strike="noStrike" kern="1200" cap="none" spc="0" normalizeH="0" baseline="0" noProof="0">
                <a:ln>
                  <a:noFill/>
                </a:ln>
                <a:solidFill>
                  <a:srgbClr val="E36C0A"/>
                </a:solidFill>
                <a:effectLst/>
                <a:uLnTx/>
                <a:uFillTx/>
                <a:latin typeface="Calibri"/>
                <a:ea typeface="Calibri"/>
                <a:cs typeface="Times New Roman"/>
              </a:rPr>
              <a:t>el éxito estudiantil</a:t>
            </a:r>
          </a:p>
        </p:txBody>
      </p:sp>
      <p:sp>
        <p:nvSpPr>
          <p:cNvPr id="21" name="TextBox 20"/>
          <p:cNvSpPr txBox="1"/>
          <p:nvPr/>
        </p:nvSpPr>
        <p:spPr>
          <a:xfrm>
            <a:off x="6476073" y="5560041"/>
            <a:ext cx="57159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BUL 6745.2 Normas para el Requerido Consejo del Plantel Educativo y el Comité Asesor para Aprendices de Inglés  </a:t>
            </a:r>
          </a:p>
        </p:txBody>
      </p:sp>
    </p:spTree>
    <p:extLst>
      <p:ext uri="{BB962C8B-B14F-4D97-AF65-F5344CB8AC3E}">
        <p14:creationId xmlns:p14="http://schemas.microsoft.com/office/powerpoint/2010/main" val="274887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13708" y="2019139"/>
            <a:ext cx="4826832" cy="4101539"/>
          </a:xfrm>
          <a:ln>
            <a:noFill/>
          </a:ln>
        </p:spPr>
        <p:style>
          <a:lnRef idx="2">
            <a:schemeClr val="accent2"/>
          </a:lnRef>
          <a:fillRef idx="1">
            <a:schemeClr val="lt1"/>
          </a:fillRef>
          <a:effectRef idx="0">
            <a:schemeClr val="accent2"/>
          </a:effectRef>
          <a:fontRef idx="minor">
            <a:schemeClr val="dk1"/>
          </a:fontRef>
        </p:style>
        <p:txBody>
          <a:bodyPr>
            <a:noAutofit/>
          </a:bodyPr>
          <a:lstStyle/>
          <a:p>
            <a:pPr marL="404813" indent="-344488">
              <a:buFont typeface="Wingdings" panose="05000000000000000000" pitchFamily="2" charset="2"/>
              <a:buChar char="v"/>
            </a:pPr>
            <a:r>
              <a:rPr lang="en-US" sz="2600" dirty="0">
                <a:cs typeface="Times New Roman" panose="02020603050405020304" pitchFamily="18" charset="0"/>
              </a:rPr>
              <a:t>Every school with a County District School (CDS) code assigned by the California Department of Education (CDE) shall establish a </a:t>
            </a:r>
            <a:r>
              <a:rPr lang="en-US" sz="2600" b="1" dirty="0">
                <a:solidFill>
                  <a:srgbClr val="00B050"/>
                </a:solidFill>
                <a:cs typeface="Times New Roman" panose="02020603050405020304" pitchFamily="18" charset="0"/>
              </a:rPr>
              <a:t>School Site Council (SSC) </a:t>
            </a:r>
            <a:r>
              <a:rPr lang="en-US" sz="2600" dirty="0">
                <a:cs typeface="Times New Roman" panose="02020603050405020304" pitchFamily="18" charset="0"/>
              </a:rPr>
              <a:t>as the </a:t>
            </a:r>
            <a:r>
              <a:rPr lang="en-US" sz="2600" b="1" dirty="0">
                <a:solidFill>
                  <a:srgbClr val="0070C0"/>
                </a:solidFill>
                <a:cs typeface="Times New Roman" panose="02020603050405020304" pitchFamily="18" charset="0"/>
              </a:rPr>
              <a:t>decision-making council </a:t>
            </a:r>
            <a:r>
              <a:rPr lang="en-US" sz="2600" dirty="0">
                <a:cs typeface="Times New Roman" panose="02020603050405020304" pitchFamily="18" charset="0"/>
              </a:rPr>
              <a:t>for all programs funded through the Consolidated Application (ConApp).</a:t>
            </a:r>
          </a:p>
        </p:txBody>
      </p:sp>
      <p:sp>
        <p:nvSpPr>
          <p:cNvPr id="7" name="Title 1"/>
          <p:cNvSpPr txBox="1">
            <a:spLocks/>
          </p:cNvSpPr>
          <p:nvPr/>
        </p:nvSpPr>
        <p:spPr>
          <a:xfrm>
            <a:off x="586356" y="499140"/>
            <a:ext cx="5068857" cy="1359593"/>
          </a:xfrm>
          <a:prstGeom prst="rect">
            <a:avLst/>
          </a:prstGeom>
          <a:solidFill>
            <a:schemeClr val="accent1">
              <a:lumMod val="75000"/>
            </a:schemeClr>
          </a:solidFill>
          <a:ln w="28575">
            <a:solidFill>
              <a:schemeClr val="bg1"/>
            </a:solidFill>
          </a:ln>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Pursuant to CA Education Code 65000 and 32281 (2)</a:t>
            </a:r>
          </a:p>
        </p:txBody>
      </p:sp>
      <p:sp>
        <p:nvSpPr>
          <p:cNvPr id="4" name="Text Placeholder 4"/>
          <p:cNvSpPr>
            <a:spLocks noGrp="1"/>
          </p:cNvSpPr>
          <p:nvPr>
            <p:ph type="body" idx="1"/>
          </p:nvPr>
        </p:nvSpPr>
        <p:spPr>
          <a:xfrm>
            <a:off x="6056027" y="569626"/>
            <a:ext cx="5246556" cy="1274163"/>
          </a:xfr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a:noAutofit/>
          </a:bodyPr>
          <a:lstStyle/>
          <a:p>
            <a:pPr algn="ctr">
              <a:lnSpc>
                <a:spcPct val="85000"/>
              </a:lnSpc>
              <a:spcBef>
                <a:spcPct val="0"/>
              </a:spcBef>
            </a:pPr>
            <a:r>
              <a:rPr lang="es-CO" sz="3200" b="1" spc="-50">
                <a:solidFill>
                  <a:schemeClr val="bg1"/>
                </a:solidFill>
                <a:latin typeface="Calibri" panose="020F0502020204030204" pitchFamily="34" charset="0"/>
                <a:ea typeface="Times New Roman"/>
                <a:cs typeface="Calibri" panose="020F0502020204030204" pitchFamily="34" charset="0"/>
              </a:rPr>
              <a:t>Secciones 65000 y 32281 del código de educación (2) </a:t>
            </a:r>
          </a:p>
        </p:txBody>
      </p:sp>
      <p:sp>
        <p:nvSpPr>
          <p:cNvPr id="2" name="Rectangle 1"/>
          <p:cNvSpPr/>
          <p:nvPr/>
        </p:nvSpPr>
        <p:spPr>
          <a:xfrm>
            <a:off x="6150965" y="1858733"/>
            <a:ext cx="5713085" cy="3693319"/>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6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Cada escuela con un código como escuela de Distrito del Condado (CDS) por la Secretaría de Educación del Estado de California (CDE) debe establecer un </a:t>
            </a:r>
            <a:r>
              <a:rPr kumimoji="0" lang="es-CO" sz="2600" b="1" i="0" u="none" strike="noStrike" kern="1200" cap="none" spc="0" normalizeH="0" baseline="0" noProof="0" dirty="0">
                <a:ln>
                  <a:noFill/>
                </a:ln>
                <a:solidFill>
                  <a:srgbClr val="00B050"/>
                </a:solidFill>
                <a:effectLst/>
                <a:uLnTx/>
                <a:uFillTx/>
                <a:latin typeface="Calibri" panose="020F0502020204030204"/>
                <a:ea typeface="+mn-ea"/>
                <a:cs typeface="Times New Roman" panose="02020603050405020304" pitchFamily="18" charset="0"/>
              </a:rPr>
              <a:t>Consejo del Plantel Educativo (SSC)</a:t>
            </a:r>
            <a:r>
              <a:rPr kumimoji="0" lang="es-CO" sz="26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como un </a:t>
            </a:r>
            <a:r>
              <a:rPr kumimoji="0" lang="es-CO" sz="26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consejo de toma de decisiones</a:t>
            </a:r>
            <a:r>
              <a:rPr kumimoji="0" lang="es-CO" sz="2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es-CO" sz="26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para todos los programas financiados a través de la Solicitud Consolidada (ConApp).</a:t>
            </a:r>
          </a:p>
        </p:txBody>
      </p:sp>
      <p:sp>
        <p:nvSpPr>
          <p:cNvPr id="3" name="Rectangle 2"/>
          <p:cNvSpPr/>
          <p:nvPr/>
        </p:nvSpPr>
        <p:spPr>
          <a:xfrm>
            <a:off x="5636302" y="1618938"/>
            <a:ext cx="404734" cy="254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599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4"/>
          </p:nvPr>
        </p:nvSpPr>
        <p:spPr>
          <a:xfrm>
            <a:off x="464590" y="1753849"/>
            <a:ext cx="4535673" cy="4117717"/>
          </a:xfrm>
          <a:ln>
            <a:noFill/>
          </a:ln>
        </p:spPr>
        <p:style>
          <a:lnRef idx="2">
            <a:schemeClr val="dk1"/>
          </a:lnRef>
          <a:fillRef idx="1">
            <a:schemeClr val="lt1"/>
          </a:fillRef>
          <a:effectRef idx="0">
            <a:schemeClr val="dk1"/>
          </a:effectRef>
          <a:fontRef idx="minor">
            <a:schemeClr val="dk1"/>
          </a:fontRef>
        </p:style>
        <p:txBody>
          <a:bodyPr>
            <a:normAutofit/>
          </a:bodyPr>
          <a:lstStyle/>
          <a:p>
            <a:pPr>
              <a:buFont typeface="Wingdings" panose="05000000000000000000" pitchFamily="2" charset="2"/>
              <a:buChar char="v"/>
            </a:pPr>
            <a:endParaRPr lang="en-US" sz="800" dirty="0">
              <a:cs typeface="Times New Roman" panose="02020603050405020304" pitchFamily="18" charset="0"/>
            </a:endParaRPr>
          </a:p>
          <a:p>
            <a:pPr marL="284163" indent="-284163">
              <a:buFont typeface="Wingdings" panose="05000000000000000000" pitchFamily="2" charset="2"/>
              <a:buChar char="v"/>
            </a:pPr>
            <a:r>
              <a:rPr lang="en-US" sz="3000" b="1" dirty="0">
                <a:cs typeface="Times New Roman" panose="02020603050405020304" pitchFamily="18" charset="0"/>
              </a:rPr>
              <a:t>Requires</a:t>
            </a:r>
            <a:r>
              <a:rPr lang="en-US" sz="3000" dirty="0">
                <a:cs typeface="Times New Roman" panose="02020603050405020304" pitchFamily="18" charset="0"/>
              </a:rPr>
              <a:t> districts receiving federal, state and other  applicable funding, through the ConApp process, ensure that participating schools prepare a </a:t>
            </a:r>
            <a:r>
              <a:rPr lang="en-US" sz="3000" b="1" dirty="0">
                <a:solidFill>
                  <a:srgbClr val="00B050"/>
                </a:solidFill>
                <a:cs typeface="Times New Roman" panose="02020603050405020304" pitchFamily="18" charset="0"/>
              </a:rPr>
              <a:t>School Plan for Student Achievement (SPSA) </a:t>
            </a:r>
            <a:endParaRPr lang="en-US" sz="3000" b="1" dirty="0">
              <a:ea typeface="Calibri" panose="020F0502020204030204" pitchFamily="34" charset="0"/>
              <a:cs typeface="Times New Roman" panose="02020603050405020304" pitchFamily="18" charset="0"/>
            </a:endParaRPr>
          </a:p>
          <a:p>
            <a:pPr algn="just"/>
            <a:endParaRPr lang="en-US" sz="3000" dirty="0"/>
          </a:p>
        </p:txBody>
      </p:sp>
      <p:sp>
        <p:nvSpPr>
          <p:cNvPr id="6" name="Title 1"/>
          <p:cNvSpPr txBox="1">
            <a:spLocks/>
          </p:cNvSpPr>
          <p:nvPr/>
        </p:nvSpPr>
        <p:spPr>
          <a:xfrm>
            <a:off x="486037" y="452325"/>
            <a:ext cx="5068857" cy="1359593"/>
          </a:xfrm>
          <a:prstGeom prst="rect">
            <a:avLst/>
          </a:prstGeom>
          <a:solidFill>
            <a:schemeClr val="accent3">
              <a:lumMod val="50000"/>
            </a:schemeClr>
          </a:solidFill>
          <a:ln w="28575">
            <a:solidFill>
              <a:schemeClr val="bg1"/>
            </a:solidFill>
          </a:ln>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Pursuant to CA Education Code 64001 (A)</a:t>
            </a:r>
          </a:p>
        </p:txBody>
      </p:sp>
      <p:sp>
        <p:nvSpPr>
          <p:cNvPr id="3" name="Rectangle 2"/>
          <p:cNvSpPr/>
          <p:nvPr/>
        </p:nvSpPr>
        <p:spPr>
          <a:xfrm>
            <a:off x="6096000" y="1910848"/>
            <a:ext cx="5825067" cy="4247317"/>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30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Requiere </a:t>
            </a:r>
            <a:r>
              <a:rPr kumimoji="0" lang="es-CO" sz="30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que los distritos que reciben fondos estatales, federales u otros fondos aplicables  mediante el proceso de la Solicitud Consolidada, se aseguren que las escuelas participantes desarrollen un </a:t>
            </a:r>
            <a:r>
              <a:rPr kumimoji="0" lang="es-CO" sz="3000" b="1" i="0" u="none" strike="noStrike" kern="1200" cap="none" spc="0" normalizeH="0" baseline="0" noProof="0" dirty="0">
                <a:ln>
                  <a:noFill/>
                </a:ln>
                <a:solidFill>
                  <a:srgbClr val="00B050"/>
                </a:solidFill>
                <a:effectLst/>
                <a:uLnTx/>
                <a:uFillTx/>
                <a:latin typeface="Calibri" panose="020F0502020204030204"/>
                <a:ea typeface="+mn-ea"/>
                <a:cs typeface="Times New Roman" panose="02020603050405020304" pitchFamily="18" charset="0"/>
              </a:rPr>
              <a:t>Plan Escolar para el Rendimiento Académico Estudiantil (SPSA)</a:t>
            </a:r>
            <a:r>
              <a:rPr kumimoji="0" lang="es-CO" sz="3000" b="0" i="0" u="none" strike="noStrike" kern="1200" cap="none" spc="0" normalizeH="0" baseline="0" noProof="0" dirty="0">
                <a:ln>
                  <a:noFill/>
                </a:ln>
                <a:solidFill>
                  <a:srgbClr val="00B050"/>
                </a:solidFill>
                <a:effectLst/>
                <a:uLnTx/>
                <a:uFillTx/>
                <a:latin typeface="Calibri" panose="020F0502020204030204"/>
                <a:ea typeface="+mn-ea"/>
                <a:cs typeface="Times New Roman" panose="02020603050405020304" pitchFamily="18" charset="0"/>
              </a:rPr>
              <a:t>:</a:t>
            </a:r>
          </a:p>
        </p:txBody>
      </p:sp>
      <p:sp>
        <p:nvSpPr>
          <p:cNvPr id="4" name="Rectangle 3"/>
          <p:cNvSpPr/>
          <p:nvPr/>
        </p:nvSpPr>
        <p:spPr>
          <a:xfrm>
            <a:off x="5576341" y="1618938"/>
            <a:ext cx="914400" cy="269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244194" y="486145"/>
            <a:ext cx="5493104" cy="1292662"/>
          </a:xfrm>
          <a:prstGeom prst="rect">
            <a:avLst/>
          </a:prstGeom>
          <a:solidFill>
            <a:schemeClr val="accent1">
              <a:lumMod val="7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3200"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Código de Educación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3200"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64001 (a)</a:t>
            </a:r>
          </a:p>
        </p:txBody>
      </p:sp>
    </p:spTree>
    <p:extLst>
      <p:ext uri="{BB962C8B-B14F-4D97-AF65-F5344CB8AC3E}">
        <p14:creationId xmlns:p14="http://schemas.microsoft.com/office/powerpoint/2010/main" val="3287566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47205" y="1350279"/>
            <a:ext cx="5089506" cy="4542256"/>
          </a:xfrm>
          <a:solidFill>
            <a:schemeClr val="bg1"/>
          </a:solidFill>
        </p:spPr>
        <p:txBody>
          <a:bodyPr>
            <a:normAutofit fontScale="92500"/>
          </a:bodyPr>
          <a:lstStyle/>
          <a:p>
            <a:pPr marL="404813" indent="-404813">
              <a:buFont typeface="Wingdings" panose="05000000000000000000" pitchFamily="2" charset="2"/>
              <a:buChar char="v"/>
            </a:pPr>
            <a:r>
              <a:rPr lang="en-US" sz="2400" b="1" dirty="0">
                <a:solidFill>
                  <a:schemeClr val="tx1"/>
                </a:solidFill>
              </a:rPr>
              <a:t>Develop, review </a:t>
            </a:r>
            <a:r>
              <a:rPr lang="en-US" sz="2400" dirty="0">
                <a:solidFill>
                  <a:schemeClr val="tx1"/>
                </a:solidFill>
              </a:rPr>
              <a:t>and</a:t>
            </a:r>
            <a:r>
              <a:rPr lang="en-US" sz="2400" b="1" dirty="0">
                <a:solidFill>
                  <a:schemeClr val="tx1"/>
                </a:solidFill>
              </a:rPr>
              <a:t> adopt </a:t>
            </a:r>
            <a:r>
              <a:rPr lang="en-US" sz="2400" dirty="0">
                <a:solidFill>
                  <a:schemeClr val="tx1"/>
                </a:solidFill>
              </a:rPr>
              <a:t>the </a:t>
            </a:r>
            <a:r>
              <a:rPr lang="en-US" sz="2400" b="1" dirty="0">
                <a:solidFill>
                  <a:schemeClr val="tx1"/>
                </a:solidFill>
              </a:rPr>
              <a:t>SPSA</a:t>
            </a:r>
            <a:r>
              <a:rPr lang="en-US" sz="2400" dirty="0">
                <a:solidFill>
                  <a:schemeClr val="tx1"/>
                </a:solidFill>
              </a:rPr>
              <a:t> in </a:t>
            </a:r>
            <a:r>
              <a:rPr lang="en-US" sz="2400" b="1" dirty="0">
                <a:solidFill>
                  <a:srgbClr val="00B050"/>
                </a:solidFill>
              </a:rPr>
              <a:t>consultation</a:t>
            </a:r>
            <a:r>
              <a:rPr lang="en-US" sz="2400" dirty="0">
                <a:solidFill>
                  <a:schemeClr val="tx1"/>
                </a:solidFill>
              </a:rPr>
              <a:t> with relevant stakeholders and, where applicable, with the ELAC. </a:t>
            </a:r>
          </a:p>
          <a:p>
            <a:pPr marL="404813" indent="-404813">
              <a:buFont typeface="Wingdings" panose="05000000000000000000" pitchFamily="2" charset="2"/>
              <a:buChar char="v"/>
            </a:pPr>
            <a:r>
              <a:rPr lang="en-US" sz="2400" b="1" dirty="0">
                <a:solidFill>
                  <a:schemeClr val="tx1"/>
                </a:solidFill>
              </a:rPr>
              <a:t>Respond in writing </a:t>
            </a:r>
            <a:r>
              <a:rPr lang="en-US" sz="2400" dirty="0">
                <a:solidFill>
                  <a:schemeClr val="tx1"/>
                </a:solidFill>
              </a:rPr>
              <a:t>to </a:t>
            </a:r>
            <a:r>
              <a:rPr lang="en-US" sz="2400" b="1" dirty="0">
                <a:solidFill>
                  <a:srgbClr val="00B050"/>
                </a:solidFill>
              </a:rPr>
              <a:t>ELAC’s written recommendations</a:t>
            </a:r>
            <a:r>
              <a:rPr lang="en-US" sz="2400" dirty="0">
                <a:solidFill>
                  <a:schemeClr val="tx1"/>
                </a:solidFill>
              </a:rPr>
              <a:t> on the SPSA within </a:t>
            </a:r>
            <a:r>
              <a:rPr lang="en-US" sz="2400" b="1" dirty="0">
                <a:solidFill>
                  <a:schemeClr val="tx1"/>
                </a:solidFill>
              </a:rPr>
              <a:t>30 calendar days </a:t>
            </a:r>
            <a:r>
              <a:rPr lang="en-US" sz="2400" dirty="0">
                <a:solidFill>
                  <a:schemeClr val="tx1"/>
                </a:solidFill>
              </a:rPr>
              <a:t>or at the next SSC  meeting. </a:t>
            </a:r>
          </a:p>
          <a:p>
            <a:pPr marL="404813" indent="-404813">
              <a:buFont typeface="Wingdings" panose="05000000000000000000" pitchFamily="2" charset="2"/>
              <a:buChar char="v"/>
            </a:pPr>
            <a:r>
              <a:rPr lang="en-US" sz="2400" b="1" dirty="0">
                <a:solidFill>
                  <a:schemeClr val="tx1"/>
                </a:solidFill>
              </a:rPr>
              <a:t>Ensure</a:t>
            </a:r>
            <a:r>
              <a:rPr lang="en-US" sz="2400" dirty="0">
                <a:solidFill>
                  <a:schemeClr val="tx1"/>
                </a:solidFill>
              </a:rPr>
              <a:t> that </a:t>
            </a:r>
            <a:r>
              <a:rPr lang="en-US" sz="2400" b="1" dirty="0">
                <a:solidFill>
                  <a:schemeClr val="tx1"/>
                </a:solidFill>
              </a:rPr>
              <a:t>all federal parental and</a:t>
            </a:r>
            <a:r>
              <a:rPr lang="en-US" sz="2400" dirty="0">
                <a:solidFill>
                  <a:schemeClr val="tx1"/>
                </a:solidFill>
              </a:rPr>
              <a:t> </a:t>
            </a:r>
            <a:r>
              <a:rPr lang="en-US" sz="2400" b="1" dirty="0">
                <a:solidFill>
                  <a:schemeClr val="tx1"/>
                </a:solidFill>
              </a:rPr>
              <a:t>family engagement mandates </a:t>
            </a:r>
            <a:r>
              <a:rPr lang="en-US" sz="2400" dirty="0">
                <a:solidFill>
                  <a:schemeClr val="tx1"/>
                </a:solidFill>
              </a:rPr>
              <a:t>are met.</a:t>
            </a:r>
          </a:p>
          <a:p>
            <a:pPr marL="404813" indent="-404813">
              <a:buFont typeface="Wingdings" panose="05000000000000000000" pitchFamily="2" charset="2"/>
              <a:buChar char="v"/>
            </a:pPr>
            <a:r>
              <a:rPr lang="en-US" sz="2400" b="1" dirty="0">
                <a:solidFill>
                  <a:schemeClr val="tx1"/>
                </a:solidFill>
              </a:rPr>
              <a:t>Develop </a:t>
            </a:r>
            <a:r>
              <a:rPr lang="en-US" sz="2400" dirty="0">
                <a:solidFill>
                  <a:schemeClr val="tx1"/>
                </a:solidFill>
              </a:rPr>
              <a:t>the </a:t>
            </a:r>
            <a:r>
              <a:rPr lang="en-US" sz="2400" b="1" dirty="0">
                <a:solidFill>
                  <a:schemeClr val="tx1"/>
                </a:solidFill>
              </a:rPr>
              <a:t>Integrated Safe School Plan,</a:t>
            </a:r>
            <a:r>
              <a:rPr lang="en-US" sz="2400" dirty="0">
                <a:solidFill>
                  <a:schemeClr val="tx1"/>
                </a:solidFill>
              </a:rPr>
              <a:t> as described in Reference Guide 5511.8. </a:t>
            </a:r>
          </a:p>
          <a:p>
            <a:pPr>
              <a:buFont typeface="Wingdings" panose="05000000000000000000" pitchFamily="2" charset="2"/>
              <a:buChar char="ü"/>
            </a:pPr>
            <a:endParaRPr lang="en-US" sz="2400" dirty="0"/>
          </a:p>
          <a:p>
            <a:pPr marL="0" indent="0">
              <a:buNone/>
            </a:pPr>
            <a:endParaRPr lang="en-US" dirty="0"/>
          </a:p>
        </p:txBody>
      </p:sp>
      <p:sp>
        <p:nvSpPr>
          <p:cNvPr id="8" name="Rectangle 7"/>
          <p:cNvSpPr/>
          <p:nvPr/>
        </p:nvSpPr>
        <p:spPr>
          <a:xfrm>
            <a:off x="323788" y="6295390"/>
            <a:ext cx="11914181" cy="61555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The SSC is a decision-making council for all programs funded through the Consolidated Application.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a:ln>
                  <a:noFill/>
                </a:ln>
                <a:solidFill>
                  <a:srgbClr val="002060"/>
                </a:solidFill>
                <a:effectLst/>
                <a:uLnTx/>
                <a:uFillTx/>
                <a:latin typeface="Calibri" panose="020F0502020204030204"/>
                <a:ea typeface="+mn-ea"/>
                <a:cs typeface="+mn-cs"/>
              </a:rPr>
              <a:t>El SSC es un consejo que toma decisiones en relación a todos los programas que son financiados mediante la Solicitud Consolidad.	</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6" name="Title 1"/>
          <p:cNvSpPr txBox="1">
            <a:spLocks/>
          </p:cNvSpPr>
          <p:nvPr/>
        </p:nvSpPr>
        <p:spPr>
          <a:xfrm>
            <a:off x="347205" y="209862"/>
            <a:ext cx="5308007" cy="948378"/>
          </a:xfrm>
          <a:prstGeom prst="rect">
            <a:avLst/>
          </a:prstGeom>
          <a:solidFill>
            <a:schemeClr val="accent3">
              <a:lumMod val="50000"/>
            </a:schemeClr>
          </a:solidFill>
          <a:ln w="28575">
            <a:solidFill>
              <a:schemeClr val="bg1"/>
            </a:solidFill>
          </a:ln>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FUNCTION OF SSC: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Functions and Responsibilities</a:t>
            </a:r>
          </a:p>
        </p:txBody>
      </p:sp>
      <p:sp>
        <p:nvSpPr>
          <p:cNvPr id="10" name="Content Placeholder 6"/>
          <p:cNvSpPr txBox="1">
            <a:spLocks/>
          </p:cNvSpPr>
          <p:nvPr/>
        </p:nvSpPr>
        <p:spPr>
          <a:xfrm>
            <a:off x="6204031" y="1341409"/>
            <a:ext cx="5987969" cy="4512041"/>
          </a:xfrm>
          <a:prstGeom prst="rect">
            <a:avLst/>
          </a:prstGeom>
          <a:solidFill>
            <a:schemeClr val="bg1"/>
          </a:solidFill>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04813" marR="0" lvl="0" indent="-40481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Desarrollar, revisar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y</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 adoptar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el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SPSA</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en </a:t>
            </a:r>
            <a:r>
              <a:rPr kumimoji="0" lang="es-CO" sz="2400" b="1" i="0" u="none" strike="noStrike" kern="1200" cap="none" spc="0" normalizeH="0" baseline="0" noProof="0" dirty="0">
                <a:ln>
                  <a:noFill/>
                </a:ln>
                <a:solidFill>
                  <a:srgbClr val="00B050"/>
                </a:solidFill>
                <a:effectLst/>
                <a:uLnTx/>
                <a:uFillTx/>
                <a:latin typeface="Calibri" panose="020F0502020204030204"/>
                <a:ea typeface="+mn-ea"/>
                <a:cs typeface="+mn-cs"/>
              </a:rPr>
              <a:t>consulta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con las partes interesadas relevantes y cuando corresponda, con ELAC. </a:t>
            </a:r>
          </a:p>
          <a:p>
            <a:pPr marL="404813" marR="0" lvl="0" indent="-40481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Responder por escrito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a las </a:t>
            </a:r>
            <a:r>
              <a:rPr kumimoji="0" lang="es-CO" sz="2400" b="1" i="0" u="none" strike="noStrike" kern="1200" cap="none" spc="0" normalizeH="0" baseline="0" noProof="0" dirty="0">
                <a:ln>
                  <a:noFill/>
                </a:ln>
                <a:solidFill>
                  <a:srgbClr val="00B050"/>
                </a:solidFill>
                <a:effectLst/>
                <a:uLnTx/>
                <a:uFillTx/>
                <a:latin typeface="Calibri" panose="020F0502020204030204"/>
                <a:ea typeface="+mn-ea"/>
                <a:cs typeface="+mn-cs"/>
              </a:rPr>
              <a:t>recomendaciones escritas del ELAC</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dentro de un período de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30 días calendario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o durante la siguiente reunión del SSC. </a:t>
            </a:r>
          </a:p>
          <a:p>
            <a:pPr marL="404813" marR="0" lvl="0" indent="-40481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Asegurar</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que se cumplan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todos los mandatos federales para la involucración de los padres y las familias.</a:t>
            </a:r>
          </a:p>
          <a:p>
            <a:pPr marL="404813" marR="0" lvl="0" indent="-40481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Desarrollar el</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Plan Integrado de Seguridad Escolar,</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conforme de describe en la Guía de Referencia 5511.8.</a:t>
            </a:r>
          </a:p>
        </p:txBody>
      </p:sp>
      <p:sp>
        <p:nvSpPr>
          <p:cNvPr id="11" name="Title 1"/>
          <p:cNvSpPr>
            <a:spLocks noGrp="1"/>
          </p:cNvSpPr>
          <p:nvPr>
            <p:ph type="title"/>
          </p:nvPr>
        </p:nvSpPr>
        <p:spPr>
          <a:xfrm>
            <a:off x="6096001" y="254834"/>
            <a:ext cx="5836168" cy="948378"/>
          </a:xfrm>
          <a:solidFill>
            <a:schemeClr val="accent1">
              <a:lumMod val="75000"/>
            </a:schemeClr>
          </a:solidFill>
        </p:spPr>
        <p:txBody>
          <a:bodyPr>
            <a:noAutofit/>
          </a:bodyPr>
          <a:lstStyle/>
          <a:p>
            <a:pPr algn="ctr"/>
            <a:r>
              <a:rPr lang="es-CO" sz="3200" b="1" dirty="0">
                <a:solidFill>
                  <a:schemeClr val="bg1"/>
                </a:solidFill>
              </a:rPr>
              <a:t>Consejo del Plantel  Escolar: Funciones y Responsabilidades</a:t>
            </a:r>
          </a:p>
        </p:txBody>
      </p:sp>
      <p:sp>
        <p:nvSpPr>
          <p:cNvPr id="2" name="Rectangle 1"/>
          <p:cNvSpPr/>
          <p:nvPr/>
        </p:nvSpPr>
        <p:spPr>
          <a:xfrm>
            <a:off x="5666282" y="1514007"/>
            <a:ext cx="614597" cy="46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519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667" y="1894015"/>
            <a:ext cx="5291410" cy="4160345"/>
          </a:xfrm>
        </p:spPr>
        <p:txBody>
          <a:bodyPr>
            <a:normAutofit/>
          </a:bodyPr>
          <a:lstStyle/>
          <a:p>
            <a:pPr marL="509588" indent="-509588">
              <a:buFont typeface="Wingdings" panose="05000000000000000000" pitchFamily="2" charset="2"/>
              <a:buChar char="v"/>
            </a:pPr>
            <a:r>
              <a:rPr lang="en-US" sz="2800" b="1" dirty="0">
                <a:solidFill>
                  <a:schemeClr val="tx1"/>
                </a:solidFill>
              </a:rPr>
              <a:t>Develop</a:t>
            </a:r>
            <a:r>
              <a:rPr lang="en-US" sz="2800" dirty="0">
                <a:solidFill>
                  <a:schemeClr val="tx1"/>
                </a:solidFill>
              </a:rPr>
              <a:t> the Integrated Safe School Plan, as described in Reference Guide 5511.8. </a:t>
            </a:r>
          </a:p>
          <a:p>
            <a:pPr marL="509588" indent="-509588">
              <a:buFont typeface="Wingdings" panose="05000000000000000000" pitchFamily="2" charset="2"/>
              <a:buChar char="v"/>
            </a:pPr>
            <a:endParaRPr lang="en-US" sz="2800" dirty="0">
              <a:solidFill>
                <a:schemeClr val="tx1"/>
              </a:solidFill>
            </a:endParaRPr>
          </a:p>
          <a:p>
            <a:pPr marL="509588" indent="-509588">
              <a:buFont typeface="Wingdings" panose="05000000000000000000" pitchFamily="2" charset="2"/>
              <a:buChar char="v"/>
            </a:pPr>
            <a:r>
              <a:rPr lang="en-US" sz="2800" dirty="0">
                <a:solidFill>
                  <a:schemeClr val="tx1"/>
                </a:solidFill>
              </a:rPr>
              <a:t>The </a:t>
            </a:r>
            <a:r>
              <a:rPr lang="en-US" sz="2800" b="1" dirty="0">
                <a:solidFill>
                  <a:schemeClr val="tx1"/>
                </a:solidFill>
              </a:rPr>
              <a:t>SSC may delegate </a:t>
            </a:r>
            <a:r>
              <a:rPr lang="en-US" sz="2800" dirty="0">
                <a:solidFill>
                  <a:schemeClr val="tx1"/>
                </a:solidFill>
              </a:rPr>
              <a:t>the responsibility of developing the Integrated Safe </a:t>
            </a:r>
            <a:r>
              <a:rPr lang="en-US" sz="2800" b="1" dirty="0">
                <a:solidFill>
                  <a:schemeClr val="tx1"/>
                </a:solidFill>
              </a:rPr>
              <a:t>School</a:t>
            </a:r>
            <a:r>
              <a:rPr lang="en-US" sz="2800" dirty="0">
                <a:solidFill>
                  <a:schemeClr val="tx1"/>
                </a:solidFill>
              </a:rPr>
              <a:t> Plan to a </a:t>
            </a:r>
            <a:r>
              <a:rPr lang="en-US" sz="2800" b="1" u="sng" dirty="0">
                <a:solidFill>
                  <a:schemeClr val="tx1"/>
                </a:solidFill>
              </a:rPr>
              <a:t>school safety planning committee</a:t>
            </a:r>
            <a:r>
              <a:rPr lang="en-US" sz="2800" dirty="0">
                <a:solidFill>
                  <a:schemeClr val="tx1"/>
                </a:solidFill>
              </a:rPr>
              <a:t>. </a:t>
            </a:r>
          </a:p>
          <a:p>
            <a:pPr marL="509588" indent="-509588"/>
            <a:endParaRPr lang="en-US" sz="2800" dirty="0"/>
          </a:p>
        </p:txBody>
      </p:sp>
      <p:sp>
        <p:nvSpPr>
          <p:cNvPr id="6" name="Title 1"/>
          <p:cNvSpPr txBox="1">
            <a:spLocks/>
          </p:cNvSpPr>
          <p:nvPr/>
        </p:nvSpPr>
        <p:spPr>
          <a:xfrm>
            <a:off x="558220" y="432261"/>
            <a:ext cx="5068857" cy="1359593"/>
          </a:xfrm>
          <a:prstGeom prst="rect">
            <a:avLst/>
          </a:prstGeom>
          <a:solidFill>
            <a:schemeClr val="accent3">
              <a:lumMod val="50000"/>
            </a:schemeClr>
          </a:solidFill>
          <a:ln w="28575">
            <a:solidFill>
              <a:schemeClr val="bg1"/>
            </a:solidFill>
          </a:ln>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FUNCTION OF SSC: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Develop the Integrated Safe School Plan</a:t>
            </a:r>
          </a:p>
        </p:txBody>
      </p:sp>
      <p:sp>
        <p:nvSpPr>
          <p:cNvPr id="5" name="Content Placeholder 2"/>
          <p:cNvSpPr txBox="1">
            <a:spLocks/>
          </p:cNvSpPr>
          <p:nvPr/>
        </p:nvSpPr>
        <p:spPr>
          <a:xfrm>
            <a:off x="6355828" y="1874028"/>
            <a:ext cx="5500505" cy="4286929"/>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65138" marR="0" lvl="0" indent="-465138"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Desarrollar</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el Plan Integrado de Seguridad Escolar, conforme se describe en la Guía de Referencia 5511.8.</a:t>
            </a:r>
          </a:p>
          <a:p>
            <a:pPr marL="465138" marR="0" lvl="0" indent="-465138"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endPar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65138" marR="0" lvl="0" indent="-465138"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El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SSC puede delegar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la responsabilidad de desarrollar un plan integrado de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seguridad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escolar a un </a:t>
            </a:r>
            <a:r>
              <a:rPr kumimoji="0" lang="es-CO" sz="2800" b="1" i="0" u="sng" strike="noStrike" kern="1200" cap="none" spc="0" normalizeH="0" baseline="0" noProof="0" dirty="0">
                <a:ln>
                  <a:noFill/>
                </a:ln>
                <a:solidFill>
                  <a:srgbClr val="0070C0"/>
                </a:solidFill>
                <a:effectLst/>
                <a:uLnTx/>
                <a:uFillTx/>
                <a:latin typeface="Calibri" panose="020F0502020204030204"/>
                <a:ea typeface="+mn-ea"/>
                <a:cs typeface="+mn-cs"/>
              </a:rPr>
              <a:t>comité de planificación de la seguridad escolar. </a:t>
            </a:r>
            <a:endParaRPr kumimoji="0" lang="en-US" sz="2800" b="1"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itle 1"/>
          <p:cNvSpPr>
            <a:spLocks noGrp="1"/>
          </p:cNvSpPr>
          <p:nvPr>
            <p:ph type="title"/>
          </p:nvPr>
        </p:nvSpPr>
        <p:spPr>
          <a:xfrm>
            <a:off x="6355828" y="449705"/>
            <a:ext cx="5351489" cy="1341621"/>
          </a:xfrm>
          <a:solidFill>
            <a:schemeClr val="accent1">
              <a:lumMod val="75000"/>
            </a:schemeClr>
          </a:solidFill>
        </p:spPr>
        <p:txBody>
          <a:bodyPr>
            <a:noAutofit/>
          </a:bodyPr>
          <a:lstStyle/>
          <a:p>
            <a:pPr algn="ctr"/>
            <a:r>
              <a:rPr lang="es-CO" sz="3200" b="1">
                <a:solidFill>
                  <a:schemeClr val="bg1"/>
                </a:solidFill>
              </a:rPr>
              <a:t>Deberes del SSC: </a:t>
            </a:r>
            <a:br>
              <a:rPr lang="es-CO" sz="3200" b="1">
                <a:solidFill>
                  <a:schemeClr val="bg1"/>
                </a:solidFill>
              </a:rPr>
            </a:br>
            <a:r>
              <a:rPr lang="es-CO" sz="3200" b="1">
                <a:solidFill>
                  <a:schemeClr val="bg1"/>
                </a:solidFill>
              </a:rPr>
              <a:t>Desarrollar el Plan Integrado de Seguridad Escolar</a:t>
            </a:r>
            <a:endParaRPr lang="es-CO" sz="3600">
              <a:solidFill>
                <a:schemeClr val="bg1"/>
              </a:solidFill>
            </a:endParaRPr>
          </a:p>
        </p:txBody>
      </p:sp>
      <p:sp>
        <p:nvSpPr>
          <p:cNvPr id="8" name="Rectangle 7"/>
          <p:cNvSpPr/>
          <p:nvPr/>
        </p:nvSpPr>
        <p:spPr>
          <a:xfrm>
            <a:off x="5606320" y="1618938"/>
            <a:ext cx="734519" cy="46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051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513" y="1834055"/>
            <a:ext cx="4936221" cy="4313528"/>
          </a:xfrm>
        </p:spPr>
        <p:txBody>
          <a:bodyPr>
            <a:normAutofit/>
          </a:bodyPr>
          <a:lstStyle/>
          <a:p>
            <a:pPr marL="0" indent="0">
              <a:buNone/>
            </a:pPr>
            <a:r>
              <a:rPr lang="en-US" b="1" dirty="0"/>
              <a:t>According to </a:t>
            </a:r>
            <a:r>
              <a:rPr lang="en-US" dirty="0"/>
              <a:t>California Education Code 32281(2), this </a:t>
            </a:r>
            <a:r>
              <a:rPr lang="en-US" b="1" dirty="0">
                <a:solidFill>
                  <a:srgbClr val="00B050"/>
                </a:solidFill>
              </a:rPr>
              <a:t>school safety planning committee must be comprised </a:t>
            </a:r>
            <a:r>
              <a:rPr lang="en-US" dirty="0"/>
              <a:t>of the </a:t>
            </a:r>
            <a:r>
              <a:rPr lang="en-US" dirty="0">
                <a:solidFill>
                  <a:schemeClr val="tx1"/>
                </a:solidFill>
              </a:rPr>
              <a:t>following members: </a:t>
            </a:r>
          </a:p>
          <a:p>
            <a:pPr lvl="1">
              <a:buFont typeface="Wingdings" panose="05000000000000000000" pitchFamily="2" charset="2"/>
              <a:buChar char="v"/>
            </a:pPr>
            <a:r>
              <a:rPr lang="en-US" sz="2000" b="1" dirty="0">
                <a:solidFill>
                  <a:schemeClr val="tx1"/>
                </a:solidFill>
              </a:rPr>
              <a:t>Principal </a:t>
            </a:r>
            <a:r>
              <a:rPr lang="en-US" sz="2000" dirty="0">
                <a:solidFill>
                  <a:schemeClr val="tx1"/>
                </a:solidFill>
              </a:rPr>
              <a:t>or principal’s designee</a:t>
            </a:r>
          </a:p>
          <a:p>
            <a:pPr lvl="1">
              <a:buFont typeface="Wingdings" panose="05000000000000000000" pitchFamily="2" charset="2"/>
              <a:buChar char="v"/>
            </a:pPr>
            <a:r>
              <a:rPr lang="en-US" sz="2000" b="1" dirty="0">
                <a:solidFill>
                  <a:schemeClr val="tx1"/>
                </a:solidFill>
              </a:rPr>
              <a:t>One teacher </a:t>
            </a:r>
            <a:r>
              <a:rPr lang="en-US" sz="2000" dirty="0">
                <a:solidFill>
                  <a:schemeClr val="tx1"/>
                </a:solidFill>
              </a:rPr>
              <a:t>who is a representative of the recognized certificated employee organization</a:t>
            </a:r>
          </a:p>
          <a:p>
            <a:pPr lvl="1">
              <a:buFont typeface="Wingdings" panose="05000000000000000000" pitchFamily="2" charset="2"/>
              <a:buChar char="v"/>
            </a:pPr>
            <a:r>
              <a:rPr lang="en-US" sz="2000" b="1" dirty="0">
                <a:solidFill>
                  <a:schemeClr val="tx1"/>
                </a:solidFill>
              </a:rPr>
              <a:t>One parent </a:t>
            </a:r>
            <a:r>
              <a:rPr lang="en-US" sz="2000" dirty="0">
                <a:solidFill>
                  <a:schemeClr val="tx1"/>
                </a:solidFill>
              </a:rPr>
              <a:t>whose child attends the school</a:t>
            </a:r>
          </a:p>
          <a:p>
            <a:pPr lvl="1">
              <a:buFont typeface="Wingdings" panose="05000000000000000000" pitchFamily="2" charset="2"/>
              <a:buChar char="v"/>
            </a:pPr>
            <a:r>
              <a:rPr lang="en-US" sz="2000" b="1" dirty="0">
                <a:solidFill>
                  <a:schemeClr val="tx1"/>
                </a:solidFill>
              </a:rPr>
              <a:t>One classified </a:t>
            </a:r>
            <a:r>
              <a:rPr lang="en-US" sz="2000" dirty="0">
                <a:solidFill>
                  <a:schemeClr val="tx1"/>
                </a:solidFill>
              </a:rPr>
              <a:t>employee who is a representative of the recognized classified employee organization </a:t>
            </a:r>
          </a:p>
          <a:p>
            <a:pPr lvl="1">
              <a:buFont typeface="Wingdings" panose="05000000000000000000" pitchFamily="2" charset="2"/>
              <a:buChar char="v"/>
            </a:pPr>
            <a:r>
              <a:rPr lang="en-US" sz="2000" b="1" dirty="0">
                <a:solidFill>
                  <a:schemeClr val="tx1"/>
                </a:solidFill>
              </a:rPr>
              <a:t>Other members</a:t>
            </a:r>
            <a:r>
              <a:rPr lang="en-US" sz="2000" dirty="0">
                <a:solidFill>
                  <a:schemeClr val="tx1"/>
                </a:solidFill>
              </a:rPr>
              <a:t>, if desired.</a:t>
            </a:r>
          </a:p>
        </p:txBody>
      </p:sp>
      <p:sp>
        <p:nvSpPr>
          <p:cNvPr id="6" name="Title 1"/>
          <p:cNvSpPr txBox="1">
            <a:spLocks/>
          </p:cNvSpPr>
          <p:nvPr/>
        </p:nvSpPr>
        <p:spPr>
          <a:xfrm>
            <a:off x="403475" y="432261"/>
            <a:ext cx="5494867" cy="1359593"/>
          </a:xfrm>
          <a:prstGeom prst="rect">
            <a:avLst/>
          </a:prstGeom>
          <a:solidFill>
            <a:schemeClr val="accent3">
              <a:lumMod val="50000"/>
            </a:schemeClr>
          </a:solidFill>
          <a:ln w="28575">
            <a:solidFill>
              <a:schemeClr val="bg1"/>
            </a:solidFill>
          </a:ln>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FUNCTION OF SSC: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Develop the Integrated Safe School Plan</a:t>
            </a:r>
          </a:p>
        </p:txBody>
      </p:sp>
      <p:sp>
        <p:nvSpPr>
          <p:cNvPr id="2" name="Rectangle 1"/>
          <p:cNvSpPr/>
          <p:nvPr/>
        </p:nvSpPr>
        <p:spPr>
          <a:xfrm>
            <a:off x="6355830" y="1859340"/>
            <a:ext cx="5156616" cy="424731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70C0"/>
                </a:solidFill>
                <a:effectLst/>
                <a:uLnTx/>
                <a:uFillTx/>
                <a:latin typeface="Calibri" panose="020F0502020204030204"/>
                <a:ea typeface="+mn-ea"/>
                <a:cs typeface="+mn-cs"/>
              </a:rPr>
              <a:t>De conformidad </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con el Código de Educación del Estado de California 32281 (2), </a:t>
            </a:r>
            <a:r>
              <a:rPr kumimoji="0" lang="es-CO" sz="1800" b="1" i="0" u="none" strike="noStrike" kern="1200" cap="none" spc="0" normalizeH="0" baseline="0" noProof="0" dirty="0">
                <a:ln>
                  <a:noFill/>
                </a:ln>
                <a:solidFill>
                  <a:srgbClr val="00B050"/>
                </a:solidFill>
                <a:effectLst/>
                <a:uLnTx/>
                <a:uFillTx/>
                <a:latin typeface="Calibri" panose="020F0502020204030204"/>
                <a:ea typeface="+mn-ea"/>
                <a:cs typeface="+mn-cs"/>
              </a:rPr>
              <a:t>este subcomité de planificación para la seguridad escolar debe estar integrado</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 por lo mínimo por las siguientes partes interesadas: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800" b="1" i="0" u="none" strike="noStrike" kern="1200" cap="none" spc="0" normalizeH="0" baseline="0" noProof="0" dirty="0">
                <a:ln>
                  <a:noFill/>
                </a:ln>
                <a:solidFill>
                  <a:srgbClr val="0070C0"/>
                </a:solidFill>
                <a:effectLst/>
                <a:uLnTx/>
                <a:uFillTx/>
                <a:latin typeface="Calibri" panose="020F0502020204030204"/>
                <a:ea typeface="+mn-ea"/>
                <a:cs typeface="+mn-cs"/>
              </a:rPr>
              <a:t>Director</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 escolar o persona designada</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800" b="1" i="0" u="none" strike="noStrike" kern="1200" cap="none" spc="0" normalizeH="0" baseline="0" noProof="0" dirty="0">
                <a:ln>
                  <a:noFill/>
                </a:ln>
                <a:solidFill>
                  <a:srgbClr val="0070C0"/>
                </a:solidFill>
                <a:effectLst/>
                <a:uLnTx/>
                <a:uFillTx/>
                <a:latin typeface="Calibri" panose="020F0502020204030204"/>
                <a:ea typeface="+mn-ea"/>
                <a:cs typeface="+mn-cs"/>
              </a:rPr>
              <a:t>Un maestro </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que es un representante de una organización reconocida para los empleados certificados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800" b="1" i="0" u="none" strike="noStrike" kern="1200" cap="none" spc="0" normalizeH="0" baseline="0" noProof="0" dirty="0">
                <a:ln>
                  <a:noFill/>
                </a:ln>
                <a:solidFill>
                  <a:srgbClr val="0070C0"/>
                </a:solidFill>
                <a:effectLst/>
                <a:uLnTx/>
                <a:uFillTx/>
                <a:latin typeface="Calibri" panose="020F0502020204030204"/>
                <a:ea typeface="+mn-ea"/>
                <a:cs typeface="+mn-cs"/>
              </a:rPr>
              <a:t>Un padre de familia </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cuyo hijo asiste a la escuela</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800" b="1" i="0" u="none" strike="noStrike" kern="1200" cap="none" spc="0" normalizeH="0" baseline="0" noProof="0" dirty="0">
                <a:ln>
                  <a:noFill/>
                </a:ln>
                <a:solidFill>
                  <a:srgbClr val="0070C0"/>
                </a:solidFill>
                <a:effectLst/>
                <a:uLnTx/>
                <a:uFillTx/>
                <a:latin typeface="Calibri" panose="020F0502020204030204"/>
                <a:ea typeface="+mn-ea"/>
                <a:cs typeface="+mn-cs"/>
              </a:rPr>
              <a:t>Un empleado clasificado </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que es un representante de una organización reconocida para los empleados clasificados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800" b="1" i="0" u="none" strike="noStrike" kern="1200" cap="none" spc="0" normalizeH="0" baseline="0" noProof="0" dirty="0">
                <a:ln>
                  <a:noFill/>
                </a:ln>
                <a:solidFill>
                  <a:srgbClr val="0070C0"/>
                </a:solidFill>
                <a:effectLst/>
                <a:uLnTx/>
                <a:uFillTx/>
                <a:latin typeface="Calibri" panose="020F0502020204030204"/>
                <a:ea typeface="+mn-ea"/>
                <a:cs typeface="+mn-cs"/>
              </a:rPr>
              <a:t>Otros miembros</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 si así se desea.</a:t>
            </a:r>
          </a:p>
        </p:txBody>
      </p:sp>
      <p:sp>
        <p:nvSpPr>
          <p:cNvPr id="7" name="Title 1"/>
          <p:cNvSpPr>
            <a:spLocks noGrp="1"/>
          </p:cNvSpPr>
          <p:nvPr>
            <p:ph type="title"/>
          </p:nvPr>
        </p:nvSpPr>
        <p:spPr>
          <a:xfrm>
            <a:off x="6355828" y="464696"/>
            <a:ext cx="5351489" cy="1341621"/>
          </a:xfrm>
          <a:solidFill>
            <a:schemeClr val="accent1">
              <a:lumMod val="75000"/>
            </a:schemeClr>
          </a:solidFill>
        </p:spPr>
        <p:txBody>
          <a:bodyPr>
            <a:noAutofit/>
          </a:bodyPr>
          <a:lstStyle/>
          <a:p>
            <a:pPr algn="ctr"/>
            <a:r>
              <a:rPr lang="es-CO" sz="3200" b="1" dirty="0">
                <a:solidFill>
                  <a:schemeClr val="bg1"/>
                </a:solidFill>
              </a:rPr>
              <a:t>Deberes del SSC: </a:t>
            </a:r>
            <a:br>
              <a:rPr lang="es-CO" sz="3200" b="1" dirty="0">
                <a:solidFill>
                  <a:schemeClr val="bg1"/>
                </a:solidFill>
              </a:rPr>
            </a:br>
            <a:r>
              <a:rPr lang="es-CO" sz="3200" b="1" dirty="0">
                <a:solidFill>
                  <a:schemeClr val="bg1"/>
                </a:solidFill>
              </a:rPr>
              <a:t>Desarrollar el Plan Integrado de Seguridad Escolar</a:t>
            </a:r>
            <a:endParaRPr lang="es-CO" sz="3600" dirty="0">
              <a:solidFill>
                <a:schemeClr val="bg1"/>
              </a:solidFill>
            </a:endParaRPr>
          </a:p>
        </p:txBody>
      </p:sp>
      <p:sp>
        <p:nvSpPr>
          <p:cNvPr id="8" name="Rectangle 7"/>
          <p:cNvSpPr/>
          <p:nvPr/>
        </p:nvSpPr>
        <p:spPr>
          <a:xfrm>
            <a:off x="5891134" y="1618937"/>
            <a:ext cx="449705" cy="479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44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363" y="321938"/>
            <a:ext cx="5494867" cy="1583658"/>
          </a:xfrm>
          <a:solidFill>
            <a:schemeClr val="accent3">
              <a:lumMod val="50000"/>
            </a:schemeClr>
          </a:solidFill>
          <a:ln w="28575">
            <a:solidFill>
              <a:schemeClr val="bg1"/>
            </a:solidFill>
          </a:ln>
        </p:spPr>
        <p:txBody>
          <a:bodyPr anchor="ctr">
            <a:normAutofit/>
          </a:bodyPr>
          <a:lstStyle/>
          <a:p>
            <a:pPr algn="ctr"/>
            <a:r>
              <a:rPr lang="en-US" sz="3600" b="1" dirty="0">
                <a:solidFill>
                  <a:srgbClr val="FFFFFF"/>
                </a:solidFill>
                <a:latin typeface="Calibri" panose="020F0502020204030204" pitchFamily="34" charset="0"/>
                <a:ea typeface="Times New Roman"/>
                <a:cs typeface="Calibri" panose="020F0502020204030204" pitchFamily="34" charset="0"/>
              </a:rPr>
              <a:t>FUNCTION OF SSC: </a:t>
            </a:r>
            <a:br>
              <a:rPr lang="en-US" sz="3600" b="1" dirty="0">
                <a:solidFill>
                  <a:srgbClr val="FFFFFF"/>
                </a:solidFill>
                <a:latin typeface="Calibri" panose="020F0502020204030204" pitchFamily="34" charset="0"/>
                <a:ea typeface="Times New Roman"/>
                <a:cs typeface="Calibri" panose="020F0502020204030204" pitchFamily="34" charset="0"/>
              </a:rPr>
            </a:br>
            <a:r>
              <a:rPr lang="en-US" sz="3600" b="1" dirty="0">
                <a:solidFill>
                  <a:srgbClr val="FFFFFF"/>
                </a:solidFill>
                <a:latin typeface="Calibri" panose="020F0502020204030204" pitchFamily="34" charset="0"/>
                <a:ea typeface="Times New Roman"/>
                <a:cs typeface="Calibri" panose="020F0502020204030204" pitchFamily="34" charset="0"/>
              </a:rPr>
              <a:t>Federal Mandates</a:t>
            </a:r>
          </a:p>
        </p:txBody>
      </p:sp>
      <p:sp>
        <p:nvSpPr>
          <p:cNvPr id="4" name="TextBox 3"/>
          <p:cNvSpPr txBox="1"/>
          <p:nvPr/>
        </p:nvSpPr>
        <p:spPr>
          <a:xfrm>
            <a:off x="372089" y="2194890"/>
            <a:ext cx="5381468" cy="32598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297FD5">
                  <a:lumMod val="50000"/>
                </a:srgbClr>
              </a:buClr>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To ensure that all federal mandates, including those for parent involvement, are met, specifically: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93750" marR="0" lvl="0" indent="-388938" algn="l" defTabSz="457200" rtl="0" eaLnBrk="1" fontAlgn="auto" latinLnBrk="0" hangingPunct="1">
              <a:lnSpc>
                <a:spcPct val="100000"/>
              </a:lnSpc>
              <a:spcBef>
                <a:spcPts val="900"/>
              </a:spcBef>
              <a:spcAft>
                <a:spcPts val="0"/>
              </a:spcAft>
              <a:buClr>
                <a:srgbClr val="297FD5">
                  <a:lumMod val="50000"/>
                </a:srgbClr>
              </a:buClr>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development and approval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of the school-level </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Title I Parent and Family Engagement Policy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(PFEP).</a:t>
            </a:r>
          </a:p>
          <a:p>
            <a:pPr marL="793750" marR="0" lvl="0" indent="-388938" algn="l" defTabSz="457200" rtl="0" eaLnBrk="1" fontAlgn="auto" latinLnBrk="0" hangingPunct="1">
              <a:lnSpc>
                <a:spcPct val="100000"/>
              </a:lnSpc>
              <a:spcBef>
                <a:spcPts val="900"/>
              </a:spcBef>
              <a:spcAft>
                <a:spcPts val="0"/>
              </a:spcAft>
              <a:buClr>
                <a:srgbClr val="297FD5">
                  <a:lumMod val="50000"/>
                </a:srgbClr>
              </a:buClr>
              <a:buSzTx/>
              <a:buFont typeface="Wingdings" panose="05000000000000000000" pitchFamily="2" charset="2"/>
              <a:buChar char="v"/>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93750" marR="0" lvl="0" indent="-388938" algn="l" defTabSz="457200" rtl="0" eaLnBrk="1" fontAlgn="auto" latinLnBrk="0" hangingPunct="1">
              <a:lnSpc>
                <a:spcPts val="2640"/>
              </a:lnSpc>
              <a:spcBef>
                <a:spcPts val="900"/>
              </a:spcBef>
              <a:spcAft>
                <a:spcPts val="0"/>
              </a:spcAft>
              <a:buClr>
                <a:srgbClr val="297FD5">
                  <a:lumMod val="50000"/>
                </a:srgbClr>
              </a:buClr>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development and approval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of the Title I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School-Parent Compact.</a:t>
            </a:r>
          </a:p>
        </p:txBody>
      </p:sp>
      <p:pic>
        <p:nvPicPr>
          <p:cNvPr id="3" name="Picture 2" descr="Community-engaged Research: Working Effectively Across Diverse Communities | ANS: Advances i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138" y="5180530"/>
            <a:ext cx="1696722" cy="1011836"/>
          </a:xfrm>
          <a:prstGeom prst="rect">
            <a:avLst/>
          </a:prstGeom>
        </p:spPr>
      </p:pic>
      <p:sp>
        <p:nvSpPr>
          <p:cNvPr id="5" name="Rectangle 4"/>
          <p:cNvSpPr/>
          <p:nvPr/>
        </p:nvSpPr>
        <p:spPr>
          <a:xfrm>
            <a:off x="6041036" y="1618939"/>
            <a:ext cx="449705" cy="224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354502" y="1769991"/>
            <a:ext cx="5689430" cy="39164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297FD5">
                  <a:lumMod val="50000"/>
                </a:srgbClr>
              </a:buClr>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
                <a:srgbClr val="297FD5">
                  <a:lumMod val="50000"/>
                </a:srgbClr>
              </a:buClr>
              <a:buSzTx/>
              <a:buFontTx/>
              <a:buNone/>
              <a:tabLst/>
              <a:defRPr/>
            </a:pP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Asegurar que todos los mandatos federales, que incluye aquellos para la participación de los padres, se cumplan, específicamente:</a:t>
            </a: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793750" marR="0" lvl="0" indent="-450850" algn="l" defTabSz="457200" rtl="0" eaLnBrk="1" fontAlgn="auto" latinLnBrk="0" hangingPunct="1">
              <a:lnSpc>
                <a:spcPct val="100000"/>
              </a:lnSpc>
              <a:spcBef>
                <a:spcPts val="900"/>
              </a:spcBef>
              <a:spcAft>
                <a:spcPts val="0"/>
              </a:spcAft>
              <a:buClr>
                <a:srgbClr val="297FD5">
                  <a:lumMod val="50000"/>
                </a:srgbClr>
              </a:buClr>
              <a:buSzTx/>
              <a:buFont typeface="Wingdings" panose="05000000000000000000" pitchFamily="2" charset="2"/>
              <a:buChar char="v"/>
              <a:tabLst/>
              <a:defRPr/>
            </a:pP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El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desarrollo y la aprobación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de la </a:t>
            </a:r>
            <a:r>
              <a:rPr kumimoji="0" lang="es-CO" sz="2200" b="0" i="1" u="none" strike="noStrike" kern="1200" cap="none" spc="0" normalizeH="0" baseline="0" noProof="0" dirty="0">
                <a:ln>
                  <a:noFill/>
                </a:ln>
                <a:solidFill>
                  <a:srgbClr val="0070C0"/>
                </a:solidFill>
                <a:effectLst/>
                <a:uLnTx/>
                <a:uFillTx/>
                <a:latin typeface="Calibri" panose="020F0502020204030204"/>
                <a:ea typeface="+mn-ea"/>
                <a:cs typeface="+mn-cs"/>
              </a:rPr>
              <a:t>Política del Título I para la Participación de los Padres y las Familias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a nivel escolar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(PFEP, por sus siglas en inglés).</a:t>
            </a:r>
          </a:p>
          <a:p>
            <a:pPr marL="342900" marR="0" lvl="0" indent="0" algn="l" defTabSz="457200" rtl="0" eaLnBrk="1" fontAlgn="auto" latinLnBrk="0" hangingPunct="1">
              <a:lnSpc>
                <a:spcPct val="100000"/>
              </a:lnSpc>
              <a:spcBef>
                <a:spcPts val="900"/>
              </a:spcBef>
              <a:spcAft>
                <a:spcPts val="0"/>
              </a:spcAft>
              <a:buClr>
                <a:srgbClr val="297FD5">
                  <a:lumMod val="50000"/>
                </a:srgbClr>
              </a:buClr>
              <a:buSzTx/>
              <a:buFontTx/>
              <a:buNone/>
              <a:tabLst/>
              <a:defRPr/>
            </a:pPr>
            <a:endParaRPr kumimoji="0" lang="es-CO" sz="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793750" marR="0" lvl="0" indent="-450850" algn="l" defTabSz="457200" rtl="0" eaLnBrk="1" fontAlgn="auto" latinLnBrk="0" hangingPunct="1">
              <a:lnSpc>
                <a:spcPct val="100000"/>
              </a:lnSpc>
              <a:spcBef>
                <a:spcPts val="900"/>
              </a:spcBef>
              <a:spcAft>
                <a:spcPts val="0"/>
              </a:spcAft>
              <a:buClr>
                <a:srgbClr val="297FD5">
                  <a:lumMod val="50000"/>
                </a:srgbClr>
              </a:buClr>
              <a:buSzTx/>
              <a:buFont typeface="Wingdings" panose="05000000000000000000" pitchFamily="2" charset="2"/>
              <a:buChar char="v"/>
              <a:tabLst/>
              <a:defRPr/>
            </a:pP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El </a:t>
            </a:r>
            <a:r>
              <a:rPr kumimoji="0" lang="es-CO" sz="2200" b="1" i="0" u="none" strike="noStrike" kern="1200" cap="none" spc="0" normalizeH="0" baseline="0" noProof="0" dirty="0">
                <a:ln>
                  <a:noFill/>
                </a:ln>
                <a:solidFill>
                  <a:srgbClr val="0070C0"/>
                </a:solidFill>
                <a:effectLst/>
                <a:uLnTx/>
                <a:uFillTx/>
                <a:latin typeface="Calibri" panose="020F0502020204030204"/>
                <a:ea typeface="+mn-ea"/>
                <a:cs typeface="+mn-cs"/>
              </a:rPr>
              <a:t>desarrollo y la aprobación </a:t>
            </a:r>
            <a:r>
              <a:rPr kumimoji="0" lang="es-CO" sz="2200" b="0" i="0" u="none" strike="noStrike" kern="1200" cap="none" spc="0" normalizeH="0" baseline="0" noProof="0" dirty="0">
                <a:ln>
                  <a:noFill/>
                </a:ln>
                <a:solidFill>
                  <a:srgbClr val="0070C0"/>
                </a:solidFill>
                <a:effectLst/>
                <a:uLnTx/>
                <a:uFillTx/>
                <a:latin typeface="Calibri" panose="020F0502020204030204"/>
                <a:ea typeface="+mn-ea"/>
                <a:cs typeface="+mn-cs"/>
              </a:rPr>
              <a:t>del </a:t>
            </a:r>
            <a:r>
              <a:rPr kumimoji="0" lang="es-CO" sz="2200" b="1" i="1" u="none" strike="noStrike" kern="1200" cap="none" spc="0" normalizeH="0" baseline="0" noProof="0" dirty="0">
                <a:ln>
                  <a:noFill/>
                </a:ln>
                <a:solidFill>
                  <a:srgbClr val="0070C0"/>
                </a:solidFill>
                <a:effectLst/>
                <a:uLnTx/>
                <a:uFillTx/>
                <a:latin typeface="Calibri" panose="020F0502020204030204"/>
                <a:ea typeface="+mn-ea"/>
                <a:cs typeface="+mn-cs"/>
              </a:rPr>
              <a:t>Contrato entre la Escuela y los Padres</a:t>
            </a:r>
          </a:p>
        </p:txBody>
      </p:sp>
      <p:sp>
        <p:nvSpPr>
          <p:cNvPr id="7" name="Title 1"/>
          <p:cNvSpPr txBox="1">
            <a:spLocks/>
          </p:cNvSpPr>
          <p:nvPr/>
        </p:nvSpPr>
        <p:spPr>
          <a:xfrm>
            <a:off x="6490740" y="299098"/>
            <a:ext cx="5321509" cy="1514712"/>
          </a:xfrm>
          <a:prstGeom prst="rect">
            <a:avLst/>
          </a:prstGeom>
          <a:solidFill>
            <a:schemeClr val="accent3">
              <a:lumMod val="50000"/>
            </a:schemeClr>
          </a:solidFill>
          <a:ln w="28575">
            <a:solidFill>
              <a:schemeClr val="bg1"/>
            </a:solidFill>
          </a:ln>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6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DEBERES DEL SSC: MANDATOS FEDERALES</a:t>
            </a:r>
          </a:p>
        </p:txBody>
      </p:sp>
    </p:spTree>
    <p:extLst>
      <p:ext uri="{BB962C8B-B14F-4D97-AF65-F5344CB8AC3E}">
        <p14:creationId xmlns:p14="http://schemas.microsoft.com/office/powerpoint/2010/main" val="2919983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3005"/>
            <a:ext cx="5105400" cy="1521928"/>
          </a:xfrm>
          <a:solidFill>
            <a:schemeClr val="accent3">
              <a:lumMod val="50000"/>
            </a:schemeClr>
          </a:solidFill>
          <a:ln w="28575">
            <a:solidFill>
              <a:schemeClr val="bg1"/>
            </a:solidFill>
          </a:ln>
        </p:spPr>
        <p:txBody>
          <a:bodyPr anchor="ctr">
            <a:norm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FUNCTION OF SSC: </a:t>
            </a:r>
            <a:br>
              <a:rPr lang="en-US" sz="3200" b="1" dirty="0">
                <a:solidFill>
                  <a:srgbClr val="FFFFFF"/>
                </a:solidFill>
                <a:latin typeface="Calibri" panose="020F0502020204030204" pitchFamily="34" charset="0"/>
                <a:ea typeface="Times New Roman"/>
                <a:cs typeface="Calibri" panose="020F0502020204030204" pitchFamily="34" charset="0"/>
              </a:rPr>
            </a:br>
            <a:r>
              <a:rPr lang="en-US" sz="3200" b="1" dirty="0">
                <a:solidFill>
                  <a:srgbClr val="FFFFFF"/>
                </a:solidFill>
                <a:latin typeface="Calibri" panose="020F0502020204030204" pitchFamily="34" charset="0"/>
                <a:ea typeface="Times New Roman"/>
                <a:cs typeface="Calibri" panose="020F0502020204030204" pitchFamily="34" charset="0"/>
              </a:rPr>
              <a:t>Federal Mandates</a:t>
            </a:r>
          </a:p>
        </p:txBody>
      </p:sp>
      <p:sp>
        <p:nvSpPr>
          <p:cNvPr id="4" name="TextBox 3"/>
          <p:cNvSpPr txBox="1"/>
          <p:nvPr/>
        </p:nvSpPr>
        <p:spPr>
          <a:xfrm>
            <a:off x="927412" y="2061832"/>
            <a:ext cx="4418975" cy="349326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900"/>
              </a:spcBef>
              <a:spcAft>
                <a:spcPts val="0"/>
              </a:spcAft>
              <a:buClr>
                <a:srgbClr val="297FD5">
                  <a:lumMod val="50000"/>
                </a:srgbClr>
              </a:buClr>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development and approval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Title I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parent involvement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budget.</a:t>
            </a:r>
          </a:p>
          <a:p>
            <a:pPr marL="342900" marR="0" lvl="0" indent="-342900" algn="l" defTabSz="457200" rtl="0" eaLnBrk="1" fontAlgn="auto" latinLnBrk="0" hangingPunct="1">
              <a:lnSpc>
                <a:spcPct val="100000"/>
              </a:lnSpc>
              <a:spcBef>
                <a:spcPts val="900"/>
              </a:spcBef>
              <a:spcAft>
                <a:spcPts val="0"/>
              </a:spcAft>
              <a:buClr>
                <a:srgbClr val="297FD5">
                  <a:lumMod val="50000"/>
                </a:srgbClr>
              </a:buClr>
              <a:buSzTx/>
              <a:buFont typeface="Wingdings" panose="05000000000000000000" pitchFamily="2" charset="2"/>
              <a:buChar char="v"/>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900"/>
              </a:spcBef>
              <a:spcAft>
                <a:spcPts val="0"/>
              </a:spcAft>
              <a:buClr>
                <a:srgbClr val="297FD5">
                  <a:lumMod val="50000"/>
                </a:srgbClr>
              </a:buClr>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proposed expenditures of all categorical funds.</a:t>
            </a:r>
          </a:p>
        </p:txBody>
      </p:sp>
      <p:pic>
        <p:nvPicPr>
          <p:cNvPr id="3" name="Picture 2" descr="Community-engaged Research: Working Effectively Across Diverse Communities | ANS: Advances i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537" y="5100976"/>
            <a:ext cx="1957431" cy="1089116"/>
          </a:xfrm>
          <a:prstGeom prst="rect">
            <a:avLst/>
          </a:prstGeom>
        </p:spPr>
      </p:pic>
      <p:sp>
        <p:nvSpPr>
          <p:cNvPr id="5" name="Rectangle 4"/>
          <p:cNvSpPr/>
          <p:nvPr/>
        </p:nvSpPr>
        <p:spPr>
          <a:xfrm>
            <a:off x="5711253" y="1543988"/>
            <a:ext cx="914400" cy="269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448895" y="1885371"/>
            <a:ext cx="4418974" cy="3493264"/>
          </a:xfrm>
          <a:prstGeom prst="rect">
            <a:avLst/>
          </a:prstGeom>
        </p:spPr>
        <p:txBody>
          <a:bodyPr wrap="square">
            <a:spAutoFit/>
          </a:bodyPr>
          <a:lstStyle/>
          <a:p>
            <a:pPr marL="342900" marR="0" lvl="0" indent="-342900" algn="l" defTabSz="457200" rtl="0" eaLnBrk="1" fontAlgn="auto" latinLnBrk="0" hangingPunct="1">
              <a:lnSpc>
                <a:spcPct val="100000"/>
              </a:lnSpc>
              <a:spcBef>
                <a:spcPts val="900"/>
              </a:spcBef>
              <a:spcAft>
                <a:spcPts val="0"/>
              </a:spcAft>
              <a:buClr>
                <a:srgbClr val="297FD5">
                  <a:lumMod val="50000"/>
                </a:srgbClr>
              </a:buClr>
              <a:buSzTx/>
              <a:buFont typeface="Wingdings" panose="05000000000000000000" pitchFamily="2" charset="2"/>
              <a:buChar char="v"/>
              <a:tabLst/>
              <a:defRPr/>
            </a:pPr>
            <a:r>
              <a:rPr kumimoji="0" lang="es-CO" sz="2800" b="0" i="0" u="none" strike="noStrike" kern="1200" cap="none" spc="0" normalizeH="0" baseline="0" noProof="0">
                <a:ln>
                  <a:noFill/>
                </a:ln>
                <a:solidFill>
                  <a:srgbClr val="0070C0"/>
                </a:solidFill>
                <a:effectLst/>
                <a:uLnTx/>
                <a:uFillTx/>
                <a:latin typeface="Calibri" panose="020F0502020204030204"/>
                <a:ea typeface="+mn-ea"/>
                <a:cs typeface="+mn-cs"/>
              </a:rPr>
              <a:t>El </a:t>
            </a:r>
            <a:r>
              <a:rPr kumimoji="0" lang="es-CO" sz="2800" b="1" i="0" u="none" strike="noStrike" kern="1200" cap="none" spc="0" normalizeH="0" baseline="0" noProof="0">
                <a:ln>
                  <a:noFill/>
                </a:ln>
                <a:solidFill>
                  <a:srgbClr val="0070C0"/>
                </a:solidFill>
                <a:effectLst/>
                <a:uLnTx/>
                <a:uFillTx/>
                <a:latin typeface="Calibri" panose="020F0502020204030204"/>
                <a:ea typeface="+mn-ea"/>
                <a:cs typeface="+mn-cs"/>
              </a:rPr>
              <a:t>desarrollo</a:t>
            </a:r>
            <a:r>
              <a:rPr kumimoji="0" lang="es-CO" sz="2800" b="0"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s-CO" sz="2800" b="1" i="0" u="none" strike="noStrike" kern="1200" cap="none" spc="0" normalizeH="0" baseline="0" noProof="0">
                <a:ln>
                  <a:noFill/>
                </a:ln>
                <a:solidFill>
                  <a:srgbClr val="0070C0"/>
                </a:solidFill>
                <a:effectLst/>
                <a:uLnTx/>
                <a:uFillTx/>
                <a:latin typeface="Calibri" panose="020F0502020204030204"/>
                <a:ea typeface="+mn-ea"/>
                <a:cs typeface="+mn-cs"/>
              </a:rPr>
              <a:t>y aprobación </a:t>
            </a:r>
            <a:r>
              <a:rPr kumimoji="0" lang="es-CO" sz="2800" b="0" i="0" u="none" strike="noStrike" kern="1200" cap="none" spc="0" normalizeH="0" baseline="0" noProof="0">
                <a:ln>
                  <a:noFill/>
                </a:ln>
                <a:solidFill>
                  <a:srgbClr val="0070C0"/>
                </a:solidFill>
                <a:effectLst/>
                <a:uLnTx/>
                <a:uFillTx/>
                <a:latin typeface="Calibri" panose="020F0502020204030204"/>
                <a:ea typeface="+mn-ea"/>
                <a:cs typeface="+mn-cs"/>
              </a:rPr>
              <a:t>del </a:t>
            </a:r>
            <a:r>
              <a:rPr kumimoji="0" lang="es-CO" sz="2800" b="1" i="0" u="none" strike="noStrike" kern="1200" cap="none" spc="0" normalizeH="0" baseline="0" noProof="0">
                <a:ln>
                  <a:noFill/>
                </a:ln>
                <a:solidFill>
                  <a:srgbClr val="0070C0"/>
                </a:solidFill>
                <a:effectLst/>
                <a:uLnTx/>
                <a:uFillTx/>
                <a:latin typeface="Calibri" panose="020F0502020204030204"/>
                <a:ea typeface="+mn-ea"/>
                <a:cs typeface="+mn-cs"/>
              </a:rPr>
              <a:t>presupuesto </a:t>
            </a:r>
            <a:r>
              <a:rPr kumimoji="0" lang="es-CO" sz="2800" b="0" i="0" u="none" strike="noStrike" kern="1200" cap="none" spc="0" normalizeH="0" baseline="0" noProof="0">
                <a:ln>
                  <a:noFill/>
                </a:ln>
                <a:solidFill>
                  <a:srgbClr val="0070C0"/>
                </a:solidFill>
                <a:effectLst/>
                <a:uLnTx/>
                <a:uFillTx/>
                <a:latin typeface="Calibri" panose="020F0502020204030204"/>
                <a:ea typeface="+mn-ea"/>
                <a:cs typeface="+mn-cs"/>
              </a:rPr>
              <a:t>para la participación de los padres del </a:t>
            </a:r>
            <a:r>
              <a:rPr kumimoji="0" lang="es-CO" sz="2800" b="1" i="0" u="none" strike="noStrike" kern="1200" cap="none" spc="0" normalizeH="0" baseline="0" noProof="0">
                <a:ln>
                  <a:noFill/>
                </a:ln>
                <a:solidFill>
                  <a:srgbClr val="0070C0"/>
                </a:solidFill>
                <a:effectLst/>
                <a:uLnTx/>
                <a:uFillTx/>
                <a:latin typeface="Calibri" panose="020F0502020204030204"/>
                <a:ea typeface="+mn-ea"/>
                <a:cs typeface="+mn-cs"/>
              </a:rPr>
              <a:t>Título I.</a:t>
            </a:r>
          </a:p>
          <a:p>
            <a:pPr marL="342900" marR="0" lvl="0" indent="-342900" algn="l" defTabSz="457200" rtl="0" eaLnBrk="1" fontAlgn="auto" latinLnBrk="0" hangingPunct="1">
              <a:lnSpc>
                <a:spcPct val="100000"/>
              </a:lnSpc>
              <a:spcBef>
                <a:spcPts val="900"/>
              </a:spcBef>
              <a:spcAft>
                <a:spcPts val="0"/>
              </a:spcAft>
              <a:buClr>
                <a:srgbClr val="297FD5">
                  <a:lumMod val="50000"/>
                </a:srgbClr>
              </a:buClr>
              <a:buSzTx/>
              <a:buFont typeface="Wingdings" panose="05000000000000000000" pitchFamily="2" charset="2"/>
              <a:buChar char="v"/>
              <a:tabLst/>
              <a:defRPr/>
            </a:pPr>
            <a:endParaRPr kumimoji="0" lang="es-CO" sz="1000" b="0" i="0" u="none" strike="noStrike" kern="1200" cap="none" spc="0" normalizeH="0" baseline="0" noProof="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900"/>
              </a:spcBef>
              <a:spcAft>
                <a:spcPts val="0"/>
              </a:spcAft>
              <a:buClr>
                <a:srgbClr val="297FD5">
                  <a:lumMod val="50000"/>
                </a:srgbClr>
              </a:buClr>
              <a:buSzTx/>
              <a:buFont typeface="Wingdings" panose="05000000000000000000" pitchFamily="2" charset="2"/>
              <a:buChar char="v"/>
              <a:tabLst/>
              <a:defRPr/>
            </a:pPr>
            <a:r>
              <a:rPr kumimoji="0" lang="es-CO" sz="2800" b="0" i="0" u="none" strike="noStrike" kern="1200" cap="none" spc="0" normalizeH="0" baseline="0" noProof="0">
                <a:ln>
                  <a:noFill/>
                </a:ln>
                <a:solidFill>
                  <a:srgbClr val="0070C0"/>
                </a:solidFill>
                <a:effectLst/>
                <a:uLnTx/>
                <a:uFillTx/>
                <a:latin typeface="Calibri" panose="020F0502020204030204"/>
                <a:ea typeface="+mn-ea"/>
                <a:cs typeface="+mn-cs"/>
              </a:rPr>
              <a:t>Los gastos propuestos para todos los fondos categóricos</a:t>
            </a:r>
          </a:p>
        </p:txBody>
      </p:sp>
      <p:sp>
        <p:nvSpPr>
          <p:cNvPr id="7" name="Title 1"/>
          <p:cNvSpPr txBox="1">
            <a:spLocks/>
          </p:cNvSpPr>
          <p:nvPr/>
        </p:nvSpPr>
        <p:spPr>
          <a:xfrm>
            <a:off x="6490740" y="299098"/>
            <a:ext cx="4886793" cy="1514712"/>
          </a:xfrm>
          <a:prstGeom prst="rect">
            <a:avLst/>
          </a:prstGeom>
          <a:solidFill>
            <a:schemeClr val="accent3">
              <a:lumMod val="50000"/>
            </a:schemeClr>
          </a:solidFill>
          <a:ln w="28575">
            <a:solidFill>
              <a:schemeClr val="bg1"/>
            </a:solidFill>
          </a:ln>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DEBERES DEL SSC: MANDATOS FEDERALES</a:t>
            </a:r>
          </a:p>
        </p:txBody>
      </p:sp>
    </p:spTree>
    <p:extLst>
      <p:ext uri="{BB962C8B-B14F-4D97-AF65-F5344CB8AC3E}">
        <p14:creationId xmlns:p14="http://schemas.microsoft.com/office/powerpoint/2010/main" val="1074174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717" y="1307939"/>
            <a:ext cx="4942416" cy="4953965"/>
          </a:xfrm>
          <a:solidFill>
            <a:schemeClr val="bg1"/>
          </a:solidFill>
        </p:spPr>
        <p:txBody>
          <a:bodyPr>
            <a:normAutofit/>
          </a:bodyPr>
          <a:lstStyle/>
          <a:p>
            <a:pPr marL="225425" indent="-225425">
              <a:buFont typeface="Wingdings" panose="05000000000000000000" pitchFamily="2" charset="2"/>
              <a:buChar char="v"/>
            </a:pPr>
            <a:r>
              <a:rPr lang="en-US" b="1" dirty="0">
                <a:solidFill>
                  <a:schemeClr val="tx1"/>
                </a:solidFill>
              </a:rPr>
              <a:t>Convene </a:t>
            </a:r>
            <a:r>
              <a:rPr lang="en-US" dirty="0">
                <a:solidFill>
                  <a:schemeClr val="tx1"/>
                </a:solidFill>
              </a:rPr>
              <a:t>at least </a:t>
            </a:r>
            <a:r>
              <a:rPr lang="en-US" b="1" dirty="0">
                <a:solidFill>
                  <a:schemeClr val="tx1"/>
                </a:solidFill>
              </a:rPr>
              <a:t>six (6) times </a:t>
            </a:r>
            <a:r>
              <a:rPr lang="en-US" dirty="0">
                <a:solidFill>
                  <a:schemeClr val="tx1"/>
                </a:solidFill>
              </a:rPr>
              <a:t>per year. These six meetings are </a:t>
            </a:r>
            <a:r>
              <a:rPr lang="en-US" b="1" dirty="0">
                <a:solidFill>
                  <a:schemeClr val="tx1"/>
                </a:solidFill>
              </a:rPr>
              <a:t>in addition </a:t>
            </a:r>
            <a:r>
              <a:rPr lang="en-US" dirty="0">
                <a:solidFill>
                  <a:schemeClr val="tx1"/>
                </a:solidFill>
              </a:rPr>
              <a:t>to the </a:t>
            </a:r>
            <a:r>
              <a:rPr lang="en-US" b="1" dirty="0">
                <a:solidFill>
                  <a:schemeClr val="tx1"/>
                </a:solidFill>
              </a:rPr>
              <a:t>mandatory orientation and election </a:t>
            </a:r>
            <a:r>
              <a:rPr lang="en-US" dirty="0">
                <a:solidFill>
                  <a:schemeClr val="tx1"/>
                </a:solidFill>
              </a:rPr>
              <a:t>meetings.  </a:t>
            </a:r>
          </a:p>
          <a:p>
            <a:pPr marL="225425" indent="-225425">
              <a:buFont typeface="Wingdings" panose="05000000000000000000" pitchFamily="2" charset="2"/>
              <a:buChar char="v"/>
            </a:pPr>
            <a:r>
              <a:rPr lang="en-US" dirty="0">
                <a:solidFill>
                  <a:schemeClr val="tx1"/>
                </a:solidFill>
              </a:rPr>
              <a:t>SSC meetings are </a:t>
            </a:r>
            <a:r>
              <a:rPr lang="en-US" b="1" dirty="0">
                <a:solidFill>
                  <a:srgbClr val="FF0000"/>
                </a:solidFill>
              </a:rPr>
              <a:t>not to take place during the instructional day i</a:t>
            </a:r>
            <a:r>
              <a:rPr lang="en-US" dirty="0">
                <a:solidFill>
                  <a:schemeClr val="tx1"/>
                </a:solidFill>
              </a:rPr>
              <a:t>n order to allow full participation from parents and staff. SSC </a:t>
            </a:r>
            <a:r>
              <a:rPr lang="en-US" b="1" dirty="0">
                <a:solidFill>
                  <a:schemeClr val="tx1"/>
                </a:solidFill>
              </a:rPr>
              <a:t>meetings are to take place at the end of the instructional day</a:t>
            </a:r>
            <a:r>
              <a:rPr lang="en-US" dirty="0">
                <a:solidFill>
                  <a:schemeClr val="tx1"/>
                </a:solidFill>
              </a:rPr>
              <a:t> since a before school meeting will limit the amount of time for SSC members to engage in full discussions of agenda items. </a:t>
            </a:r>
          </a:p>
          <a:p>
            <a:pPr marL="225425" indent="-225425">
              <a:buFont typeface="Wingdings" panose="05000000000000000000" pitchFamily="2" charset="2"/>
              <a:buChar char="v"/>
            </a:pPr>
            <a:r>
              <a:rPr lang="en-US" b="1" dirty="0">
                <a:solidFill>
                  <a:schemeClr val="tx1"/>
                </a:solidFill>
              </a:rPr>
              <a:t>In consultation </a:t>
            </a:r>
            <a:r>
              <a:rPr lang="en-US" dirty="0">
                <a:solidFill>
                  <a:schemeClr val="tx1"/>
                </a:solidFill>
              </a:rPr>
              <a:t>with SSC officers, the school principal may call </a:t>
            </a:r>
            <a:r>
              <a:rPr lang="en-US" u="sng" dirty="0">
                <a:solidFill>
                  <a:schemeClr val="tx1"/>
                </a:solidFill>
              </a:rPr>
              <a:t>additional meetings as needed,</a:t>
            </a:r>
            <a:r>
              <a:rPr lang="en-US" dirty="0">
                <a:solidFill>
                  <a:schemeClr val="tx1"/>
                </a:solidFill>
              </a:rPr>
              <a:t> especially during </a:t>
            </a:r>
            <a:r>
              <a:rPr lang="en-US" b="1" dirty="0">
                <a:solidFill>
                  <a:schemeClr val="tx1"/>
                </a:solidFill>
              </a:rPr>
              <a:t>budget development.</a:t>
            </a:r>
          </a:p>
        </p:txBody>
      </p:sp>
      <p:sp>
        <p:nvSpPr>
          <p:cNvPr id="5" name="Title 1"/>
          <p:cNvSpPr txBox="1">
            <a:spLocks/>
          </p:cNvSpPr>
          <p:nvPr/>
        </p:nvSpPr>
        <p:spPr>
          <a:xfrm>
            <a:off x="648392" y="399011"/>
            <a:ext cx="4825077" cy="908928"/>
          </a:xfrm>
          <a:prstGeom prst="rect">
            <a:avLst/>
          </a:prstGeom>
          <a:solidFill>
            <a:schemeClr val="accent3">
              <a:lumMod val="50000"/>
            </a:schemeClr>
          </a:solidFill>
          <a:ln w="28575">
            <a:solidFill>
              <a:schemeClr val="bg1"/>
            </a:solidFill>
          </a:ln>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50" normalizeH="0" baseline="0" noProof="0" dirty="0">
                <a:ln>
                  <a:noFill/>
                </a:ln>
                <a:solidFill>
                  <a:prstClr val="white"/>
                </a:solidFill>
                <a:effectLst/>
                <a:uLnTx/>
                <a:uFillTx/>
                <a:latin typeface="Calibri Light" panose="020F0302020204030204"/>
                <a:ea typeface="+mj-ea"/>
                <a:cs typeface="+mj-cs"/>
              </a:rPr>
              <a:t>SSC Meetings</a:t>
            </a:r>
            <a:endParaRPr kumimoji="0" lang="en-US" sz="4800" b="1" i="0" u="none" strike="noStrike" kern="1200" cap="none" spc="-50" normalizeH="0" baseline="0" noProof="0" dirty="0">
              <a:ln>
                <a:noFill/>
              </a:ln>
              <a:solidFill>
                <a:prstClr val="white"/>
              </a:solidFill>
              <a:effectLst/>
              <a:uLnTx/>
              <a:uFillTx/>
              <a:latin typeface="Calibri" panose="020F0502020204030204" pitchFamily="34" charset="0"/>
              <a:ea typeface="Times New Roman"/>
              <a:cs typeface="Calibri" panose="020F0502020204030204" pitchFamily="34" charset="0"/>
            </a:endParaRPr>
          </a:p>
        </p:txBody>
      </p:sp>
      <p:sp>
        <p:nvSpPr>
          <p:cNvPr id="6" name="Rectangle 5"/>
          <p:cNvSpPr/>
          <p:nvPr/>
        </p:nvSpPr>
        <p:spPr>
          <a:xfrm>
            <a:off x="5486401" y="1618938"/>
            <a:ext cx="509665" cy="284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ontent Placeholder 2"/>
          <p:cNvSpPr txBox="1">
            <a:spLocks/>
          </p:cNvSpPr>
          <p:nvPr/>
        </p:nvSpPr>
        <p:spPr>
          <a:xfrm>
            <a:off x="5921114" y="1307939"/>
            <a:ext cx="5876145" cy="4815069"/>
          </a:xfrm>
          <a:prstGeom prst="rect">
            <a:avLst/>
          </a:prstGeom>
          <a:solidFill>
            <a:schemeClr val="bg1"/>
          </a:solid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4163"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Reunirse</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 por lo menos </a:t>
            </a: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seis (6) veces </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por año. Estas seis (6) reuniones </a:t>
            </a: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son además </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de </a:t>
            </a: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las reuniones obligatorias para la orientación y las elecciones</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284163"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Las reuniones de SSC </a:t>
            </a:r>
            <a:r>
              <a:rPr kumimoji="0" lang="es-CO" sz="2000" b="1" i="0" u="none" strike="noStrike" kern="1200" cap="none" spc="0" normalizeH="0" baseline="0" noProof="0" dirty="0">
                <a:ln>
                  <a:noFill/>
                </a:ln>
                <a:solidFill>
                  <a:srgbClr val="FF0000"/>
                </a:solidFill>
                <a:effectLst/>
                <a:uLnTx/>
                <a:uFillTx/>
                <a:latin typeface="Calibri" panose="020F0502020204030204"/>
                <a:ea typeface="+mn-ea"/>
                <a:cs typeface="+mn-cs"/>
              </a:rPr>
              <a:t>no deben de llevarse a cabo durante el tiempo de instrucción </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para permitir plena participación por parte de los padres y el personal. Las reuniones de SSC </a:t>
            </a: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deben llevarse a cabo al final del día de instrucción</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 debido a que una reunión que acontezca antes del día escolar limitaría el tiempo que los miembros del SSC tendrían para llevar discusiones plenas de los asuntos en la agenda. </a:t>
            </a:r>
          </a:p>
          <a:p>
            <a:pPr marL="284163"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En consulta con los funcionarios de SSC</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 el director escolar puede convocar reuniones </a:t>
            </a:r>
            <a:r>
              <a:rPr kumimoji="0" lang="es-CO" sz="2000" b="0" i="0" u="sng" strike="noStrike" kern="1200" cap="none" spc="0" normalizeH="0" baseline="0" noProof="0" dirty="0">
                <a:ln>
                  <a:noFill/>
                </a:ln>
                <a:solidFill>
                  <a:srgbClr val="0070C0"/>
                </a:solidFill>
                <a:effectLst/>
                <a:uLnTx/>
                <a:uFillTx/>
                <a:latin typeface="Calibri" panose="020F0502020204030204"/>
                <a:ea typeface="+mn-ea"/>
                <a:cs typeface="+mn-cs"/>
              </a:rPr>
              <a:t>adicionales conforme sean necesarias</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 especialmente durante el </a:t>
            </a: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desarrollo del presupuesto</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8" name="Title 1"/>
          <p:cNvSpPr>
            <a:spLocks noGrp="1"/>
          </p:cNvSpPr>
          <p:nvPr>
            <p:ph type="title"/>
          </p:nvPr>
        </p:nvSpPr>
        <p:spPr>
          <a:xfrm>
            <a:off x="5966084" y="442760"/>
            <a:ext cx="5726244" cy="865179"/>
          </a:xfrm>
          <a:solidFill>
            <a:schemeClr val="accent1">
              <a:lumMod val="75000"/>
            </a:schemeClr>
          </a:solidFill>
        </p:spPr>
        <p:txBody>
          <a:bodyPr anchor="ctr">
            <a:normAutofit/>
          </a:bodyPr>
          <a:lstStyle/>
          <a:p>
            <a:pPr algn="ctr"/>
            <a:r>
              <a:rPr lang="es-CO" b="1">
                <a:solidFill>
                  <a:schemeClr val="bg1"/>
                </a:solidFill>
              </a:rPr>
              <a:t>Reuniones del SSC</a:t>
            </a:r>
          </a:p>
        </p:txBody>
      </p:sp>
    </p:spTree>
    <p:extLst>
      <p:ext uri="{BB962C8B-B14F-4D97-AF65-F5344CB8AC3E}">
        <p14:creationId xmlns:p14="http://schemas.microsoft.com/office/powerpoint/2010/main" val="1816482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flipH="1">
            <a:off x="157929" y="1138714"/>
            <a:ext cx="3323977" cy="507831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Parent Member: </a:t>
            </a:r>
          </a:p>
          <a:p>
            <a:pPr marL="285750" marR="0" lvl="0" indent="-285750" algn="l" defTabSz="457200" rtl="0" eaLnBrk="1" fontAlgn="auto" latinLnBrk="0" hangingPunct="1">
              <a:lnSpc>
                <a:spcPct val="100000"/>
              </a:lnSpc>
              <a:spcBef>
                <a:spcPts val="0"/>
              </a:spcBef>
              <a:spcAft>
                <a:spcPts val="0"/>
              </a:spcAft>
              <a:buClr>
                <a:srgbClr val="0070C0"/>
              </a:buClr>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an individual who is a mother, father or legal guardian not employed at the school with which the council is affiliated.</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Community member: </a:t>
            </a:r>
          </a:p>
          <a:p>
            <a:pPr marL="285750" marR="0" lvl="0" indent="-285750" algn="l" defTabSz="457200" rtl="0" eaLnBrk="1" fontAlgn="auto" latinLnBrk="0" hangingPunct="1">
              <a:lnSpc>
                <a:spcPct val="100000"/>
              </a:lnSpc>
              <a:spcBef>
                <a:spcPts val="0"/>
              </a:spcBef>
              <a:spcAft>
                <a:spcPts val="0"/>
              </a:spcAft>
              <a:buClr>
                <a:srgbClr val="0070C0"/>
              </a:buClr>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Resides and/or works within a specific school’s attendance boundary.</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PROOF IS REQUIRED. </a:t>
            </a:r>
          </a:p>
          <a:p>
            <a:pPr marL="171450" marR="0" lvl="0" indent="-171450" algn="l" defTabSz="457200" rtl="0" eaLnBrk="1" fontAlgn="auto" latinLnBrk="0" hangingPunct="1">
              <a:lnSpc>
                <a:spcPct val="100000"/>
              </a:lnSpc>
              <a:spcBef>
                <a:spcPts val="0"/>
              </a:spcBef>
              <a:spcAft>
                <a:spcPts val="0"/>
              </a:spcAft>
              <a:buClr>
                <a:srgbClr val="0070C0"/>
              </a:buClr>
              <a:buSzTx/>
              <a:buFont typeface="Wingdings" panose="05000000000000000000"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0070C0"/>
              </a:buClr>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 an annual basis, parents designate by vote whether to assign their parent member seat(s) on the council to eligible community members.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2699618" y="451371"/>
            <a:ext cx="6302985" cy="6199091"/>
          </a:xfrm>
          <a:prstGeom prst="rect">
            <a:avLst/>
          </a:prstGeom>
        </p:spPr>
      </p:pic>
      <p:sp>
        <p:nvSpPr>
          <p:cNvPr id="8" name="Rectangle 7">
            <a:extLst>
              <a:ext uri="{FF2B5EF4-FFF2-40B4-BE49-F238E27FC236}">
                <a16:creationId xmlns:a16="http://schemas.microsoft.com/office/drawing/2014/main" id="{A1A8BD1A-40C2-4DE5-99F3-514894A9B2DC}"/>
              </a:ext>
            </a:extLst>
          </p:cNvPr>
          <p:cNvSpPr/>
          <p:nvPr/>
        </p:nvSpPr>
        <p:spPr>
          <a:xfrm>
            <a:off x="259965" y="6396335"/>
            <a:ext cx="11407101" cy="461665"/>
          </a:xfrm>
          <a:prstGeom prst="rect">
            <a:avLst/>
          </a:prstGeom>
        </p:spPr>
        <p:txBody>
          <a:bodyPr wrap="square">
            <a:spAutoFit/>
          </a:bodyPr>
          <a:lstStyle/>
          <a:p>
            <a:pPr marL="461962"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All members must be elected by their peers, except the principal or his/her designee, who is the only automatic member.</a:t>
            </a:r>
          </a:p>
          <a:p>
            <a:pPr marL="461962"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1" i="0" u="none" strike="noStrike" kern="1200" cap="none" spc="0" normalizeH="0" baseline="0" noProof="0">
                <a:ln>
                  <a:noFill/>
                </a:ln>
                <a:solidFill>
                  <a:srgbClr val="FF0000"/>
                </a:solidFill>
                <a:effectLst/>
                <a:uLnTx/>
                <a:uFillTx/>
                <a:latin typeface="Calibri" panose="020F0502020204030204"/>
                <a:ea typeface="+mn-ea"/>
                <a:cs typeface="+mn-cs"/>
              </a:rPr>
              <a:t> Todos los miembros deben ser electos por el grupo que representa, excepto al director escolar o la persona que él/ella designe, es el único miembro automático</a:t>
            </a: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1" name="TextBox 10"/>
          <p:cNvSpPr txBox="1"/>
          <p:nvPr/>
        </p:nvSpPr>
        <p:spPr>
          <a:xfrm>
            <a:off x="5756455" y="1862417"/>
            <a:ext cx="20836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Principal or designee</a:t>
            </a:r>
          </a:p>
        </p:txBody>
      </p:sp>
      <p:sp>
        <p:nvSpPr>
          <p:cNvPr id="12" name="Content Placeholder 11"/>
          <p:cNvSpPr txBox="1">
            <a:spLocks noGrp="1"/>
          </p:cNvSpPr>
          <p:nvPr>
            <p:ph idx="1"/>
          </p:nvPr>
        </p:nvSpPr>
        <p:spPr>
          <a:xfrm flipH="1">
            <a:off x="8229040" y="1284335"/>
            <a:ext cx="3774032" cy="5114221"/>
          </a:xfrm>
          <a:prstGeom prst="rect">
            <a:avLst/>
          </a:prstGeom>
          <a:solidFill>
            <a:schemeClr val="bg1"/>
          </a:solidFill>
        </p:spPr>
        <p:txBody>
          <a:bodyPr wrap="square" rtlCol="0">
            <a:spAutoFit/>
          </a:bodyPr>
          <a:lstStyle/>
          <a:p>
            <a:pPr indent="0" defTabSz="457200">
              <a:lnSpc>
                <a:spcPct val="100000"/>
              </a:lnSpc>
            </a:pPr>
            <a:r>
              <a:rPr lang="es-CO" sz="1800" b="1" dirty="0">
                <a:solidFill>
                  <a:srgbClr val="0070C0"/>
                </a:solidFill>
              </a:rPr>
              <a:t>Padre miembro: </a:t>
            </a:r>
          </a:p>
          <a:p>
            <a:pPr marL="377190" indent="-285750" defTabSz="457200">
              <a:lnSpc>
                <a:spcPct val="100000"/>
              </a:lnSpc>
              <a:buFont typeface="Wingdings" panose="05000000000000000000" pitchFamily="2" charset="2"/>
              <a:buChar char="v"/>
            </a:pPr>
            <a:r>
              <a:rPr lang="es-CO" sz="1800" b="1" dirty="0">
                <a:solidFill>
                  <a:srgbClr val="0070C0"/>
                </a:solidFill>
              </a:rPr>
              <a:t>Esta persona es madre, padre, o tutor legal quien no es empleado de la escuela con la que está afiliada el consejo.</a:t>
            </a:r>
          </a:p>
          <a:p>
            <a:pPr indent="0" defTabSz="457200">
              <a:lnSpc>
                <a:spcPct val="100000"/>
              </a:lnSpc>
              <a:buNone/>
            </a:pPr>
            <a:endParaRPr lang="en-US" sz="700" b="1" dirty="0">
              <a:solidFill>
                <a:srgbClr val="0070C0"/>
              </a:solidFill>
            </a:endParaRPr>
          </a:p>
          <a:p>
            <a:pPr indent="0">
              <a:lnSpc>
                <a:spcPct val="100000"/>
              </a:lnSpc>
              <a:spcBef>
                <a:spcPts val="0"/>
              </a:spcBef>
              <a:buNone/>
            </a:pPr>
            <a:r>
              <a:rPr lang="es-CO" sz="1800" b="1" dirty="0">
                <a:solidFill>
                  <a:srgbClr val="0070C0"/>
                </a:solidFill>
              </a:rPr>
              <a:t>Miembro de la Comunidad:</a:t>
            </a:r>
          </a:p>
          <a:p>
            <a:pPr marL="377190" indent="-285750">
              <a:lnSpc>
                <a:spcPct val="100000"/>
              </a:lnSpc>
              <a:spcBef>
                <a:spcPts val="0"/>
              </a:spcBef>
              <a:buFont typeface="Wingdings" panose="05000000000000000000" pitchFamily="2" charset="2"/>
              <a:buChar char="v"/>
            </a:pPr>
            <a:r>
              <a:rPr lang="es-CO" sz="1800" b="1" dirty="0">
                <a:solidFill>
                  <a:srgbClr val="0070C0"/>
                </a:solidFill>
              </a:rPr>
              <a:t>Vive y/o trabaja dentro de los límites específicos de asistencia escolar.  SE REQUIERE COMPROBANTE. </a:t>
            </a:r>
            <a:endParaRPr lang="en-US" sz="1800" b="1" dirty="0">
              <a:solidFill>
                <a:srgbClr val="0070C0"/>
              </a:solidFill>
            </a:endParaRPr>
          </a:p>
          <a:p>
            <a:pPr marL="377190" indent="-285750">
              <a:lnSpc>
                <a:spcPct val="100000"/>
              </a:lnSpc>
              <a:buFont typeface="Wingdings" panose="05000000000000000000" pitchFamily="2" charset="2"/>
              <a:buChar char="v"/>
            </a:pPr>
            <a:r>
              <a:rPr lang="es-CO" sz="1800" b="1" dirty="0">
                <a:solidFill>
                  <a:srgbClr val="0070C0"/>
                </a:solidFill>
              </a:rPr>
              <a:t>Anualmente, mediante una votación, los padres indican si desean designar una plaza o más  de padres en el comité a un miembro elegible de la comunidad</a:t>
            </a:r>
            <a:r>
              <a:rPr lang="es-CO" sz="1800" dirty="0">
                <a:solidFill>
                  <a:srgbClr val="0070C0"/>
                </a:solidFill>
              </a:rPr>
              <a:t>.</a:t>
            </a:r>
          </a:p>
        </p:txBody>
      </p:sp>
      <p:sp>
        <p:nvSpPr>
          <p:cNvPr id="14" name="Oval Callout 13"/>
          <p:cNvSpPr/>
          <p:nvPr/>
        </p:nvSpPr>
        <p:spPr>
          <a:xfrm rot="17302060">
            <a:off x="3018240" y="2371265"/>
            <a:ext cx="1156383" cy="1195347"/>
          </a:xfrm>
          <a:prstGeom prst="wedgeEllipseCallout">
            <a:avLst>
              <a:gd name="adj1" fmla="val -54433"/>
              <a:gd name="adj2" fmla="val 73577"/>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a:ln>
                  <a:noFill/>
                </a:ln>
                <a:solidFill>
                  <a:prstClr val="white"/>
                </a:solidFill>
                <a:effectLst/>
                <a:uLnTx/>
                <a:uFillTx/>
                <a:latin typeface="Calibri" panose="020F0502020204030204"/>
                <a:ea typeface="+mn-ea"/>
                <a:cs typeface="+mn-cs"/>
              </a:rPr>
              <a:t>No es empleado en la escuela del niño </a:t>
            </a:r>
          </a:p>
        </p:txBody>
      </p:sp>
      <p:sp>
        <p:nvSpPr>
          <p:cNvPr id="5" name="Rectangle 4"/>
          <p:cNvSpPr/>
          <p:nvPr/>
        </p:nvSpPr>
        <p:spPr>
          <a:xfrm>
            <a:off x="5875867" y="2184400"/>
            <a:ext cx="880533" cy="203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5777988" y="2128717"/>
            <a:ext cx="181511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0070C0"/>
                </a:solidFill>
                <a:effectLst/>
                <a:uLnTx/>
                <a:uFillTx/>
                <a:latin typeface="Calibri" panose="020F0502020204030204"/>
                <a:ea typeface="+mn-ea"/>
                <a:cs typeface="+mn-cs"/>
              </a:rPr>
              <a:t>Director(a) o la persona designada.</a:t>
            </a:r>
          </a:p>
        </p:txBody>
      </p:sp>
      <p:sp>
        <p:nvSpPr>
          <p:cNvPr id="16" name="TextBox 15"/>
          <p:cNvSpPr txBox="1"/>
          <p:nvPr/>
        </p:nvSpPr>
        <p:spPr>
          <a:xfrm>
            <a:off x="6625329" y="3250952"/>
            <a:ext cx="106767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Maestros</a:t>
            </a:r>
          </a:p>
        </p:txBody>
      </p:sp>
      <p:sp>
        <p:nvSpPr>
          <p:cNvPr id="17" name="TextBox 16"/>
          <p:cNvSpPr txBox="1"/>
          <p:nvPr/>
        </p:nvSpPr>
        <p:spPr>
          <a:xfrm>
            <a:off x="5893309" y="5869788"/>
            <a:ext cx="20836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Otro Personal Escolar</a:t>
            </a:r>
          </a:p>
        </p:txBody>
      </p:sp>
      <p:sp>
        <p:nvSpPr>
          <p:cNvPr id="3" name="Rectangle 2"/>
          <p:cNvSpPr/>
          <p:nvPr/>
        </p:nvSpPr>
        <p:spPr>
          <a:xfrm>
            <a:off x="3777521" y="884420"/>
            <a:ext cx="364261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C007F59-C3ED-4283-B66F-51A7D583BA2D}"/>
              </a:ext>
            </a:extLst>
          </p:cNvPr>
          <p:cNvSpPr txBox="1"/>
          <p:nvPr/>
        </p:nvSpPr>
        <p:spPr>
          <a:xfrm flipH="1">
            <a:off x="4755034" y="501591"/>
            <a:ext cx="241696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SAMPLE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70C0"/>
                </a:solidFill>
                <a:effectLst/>
                <a:uLnTx/>
                <a:uFillTx/>
                <a:latin typeface="Calibri" panose="020F0502020204030204"/>
                <a:ea typeface="+mn-ea"/>
                <a:cs typeface="+mn-cs"/>
              </a:rPr>
              <a:t>Muestra</a:t>
            </a:r>
          </a:p>
        </p:txBody>
      </p:sp>
      <p:sp>
        <p:nvSpPr>
          <p:cNvPr id="19" name="Oval Callout 18"/>
          <p:cNvSpPr/>
          <p:nvPr/>
        </p:nvSpPr>
        <p:spPr>
          <a:xfrm rot="17726699">
            <a:off x="4128454" y="799585"/>
            <a:ext cx="981454" cy="1600201"/>
          </a:xfrm>
          <a:prstGeom prst="wedgeEllipseCallout">
            <a:avLst>
              <a:gd name="adj1" fmla="val -54433"/>
              <a:gd name="adj2" fmla="val 73577"/>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Not employed at the child’s school </a:t>
            </a:r>
          </a:p>
        </p:txBody>
      </p:sp>
      <p:sp>
        <p:nvSpPr>
          <p:cNvPr id="20" name="Title 1"/>
          <p:cNvSpPr>
            <a:spLocks noGrp="1"/>
          </p:cNvSpPr>
          <p:nvPr>
            <p:ph type="title"/>
          </p:nvPr>
        </p:nvSpPr>
        <p:spPr>
          <a:xfrm>
            <a:off x="239843" y="207539"/>
            <a:ext cx="3612629" cy="1019378"/>
          </a:xfrm>
          <a:solidFill>
            <a:schemeClr val="accent3">
              <a:lumMod val="50000"/>
            </a:schemeClr>
          </a:solidFill>
          <a:ln w="28575">
            <a:solidFill>
              <a:schemeClr val="bg1"/>
            </a:solidFill>
          </a:ln>
        </p:spPr>
        <p:txBody>
          <a:bodyPr>
            <a:norm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SSC ELEMENTARY COMPOSITION* </a:t>
            </a:r>
          </a:p>
        </p:txBody>
      </p:sp>
      <p:sp>
        <p:nvSpPr>
          <p:cNvPr id="21" name="Title 1"/>
          <p:cNvSpPr txBox="1">
            <a:spLocks/>
          </p:cNvSpPr>
          <p:nvPr/>
        </p:nvSpPr>
        <p:spPr>
          <a:xfrm>
            <a:off x="7420131" y="74311"/>
            <a:ext cx="4582941" cy="1152606"/>
          </a:xfrm>
          <a:prstGeom prst="rect">
            <a:avLst/>
          </a:prstGeom>
          <a:solidFill>
            <a:schemeClr val="accent3">
              <a:lumMod val="50000"/>
            </a:schemeClr>
          </a:solidFill>
          <a:ln w="28575">
            <a:solidFill>
              <a:schemeClr val="bg1"/>
            </a:solidFill>
          </a:ln>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CONFIGURACIÓN DEL SSC PARA ESCUELAS PRIMARIAS </a:t>
            </a:r>
          </a:p>
        </p:txBody>
      </p:sp>
      <p:sp>
        <p:nvSpPr>
          <p:cNvPr id="2" name="Rectangle 1"/>
          <p:cNvSpPr/>
          <p:nvPr/>
        </p:nvSpPr>
        <p:spPr>
          <a:xfrm>
            <a:off x="3314700" y="1600200"/>
            <a:ext cx="537772" cy="262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7102636" y="1485900"/>
            <a:ext cx="1126404" cy="262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392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250" fill="hold"/>
                                        <p:tgtEl>
                                          <p:spTgt spid="12"/>
                                        </p:tgtEl>
                                        <p:attrNameLst>
                                          <p:attrName>ppt_x</p:attrName>
                                        </p:attrNameLst>
                                      </p:cBhvr>
                                      <p:tavLst>
                                        <p:tav tm="0">
                                          <p:val>
                                            <p:strVal val="#ppt_x"/>
                                          </p:val>
                                        </p:tav>
                                        <p:tav tm="100000">
                                          <p:val>
                                            <p:strVal val="#ppt_x"/>
                                          </p:val>
                                        </p:tav>
                                      </p:tavLst>
                                    </p:anim>
                                    <p:anim calcmode="lin" valueType="num">
                                      <p:cBhvr additive="base">
                                        <p:cTn id="14"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a:stretch/>
        </p:blipFill>
        <p:spPr>
          <a:xfrm>
            <a:off x="90507" y="12093"/>
            <a:ext cx="3991012" cy="4676292"/>
          </a:xfrm>
          <a:prstGeom prst="rect">
            <a:avLst/>
          </a:prstGeom>
          <a:noFill/>
          <a:ln>
            <a:noFill/>
          </a:ln>
        </p:spPr>
      </p:pic>
      <p:pic>
        <p:nvPicPr>
          <p:cNvPr id="91" name="Google Shape;91;p14"/>
          <p:cNvPicPr preferRelativeResize="0"/>
          <p:nvPr/>
        </p:nvPicPr>
        <p:blipFill rotWithShape="1">
          <a:blip r:embed="rId4">
            <a:alphaModFix/>
          </a:blip>
          <a:srcRect/>
          <a:stretch/>
        </p:blipFill>
        <p:spPr>
          <a:xfrm>
            <a:off x="90507" y="4792335"/>
            <a:ext cx="2227685" cy="1687419"/>
          </a:xfrm>
          <a:prstGeom prst="rect">
            <a:avLst/>
          </a:prstGeom>
          <a:noFill/>
          <a:ln>
            <a:noFill/>
          </a:ln>
        </p:spPr>
      </p:pic>
      <p:pic>
        <p:nvPicPr>
          <p:cNvPr id="92" name="Google Shape;92;p14"/>
          <p:cNvPicPr preferRelativeResize="0"/>
          <p:nvPr/>
        </p:nvPicPr>
        <p:blipFill>
          <a:blip r:embed="rId5">
            <a:alphaModFix/>
          </a:blip>
          <a:stretch>
            <a:fillRect/>
          </a:stretch>
        </p:blipFill>
        <p:spPr>
          <a:xfrm>
            <a:off x="2526587" y="4688385"/>
            <a:ext cx="1823054" cy="1778121"/>
          </a:xfrm>
          <a:prstGeom prst="rect">
            <a:avLst/>
          </a:prstGeom>
          <a:noFill/>
          <a:ln>
            <a:noFill/>
          </a:ln>
        </p:spPr>
      </p:pic>
      <p:sp>
        <p:nvSpPr>
          <p:cNvPr id="5" name="Google Shape;106;p16">
            <a:extLst>
              <a:ext uri="{FF2B5EF4-FFF2-40B4-BE49-F238E27FC236}">
                <a16:creationId xmlns:a16="http://schemas.microsoft.com/office/drawing/2014/main" id="{A3D053FC-118F-334E-9AE1-7A3A0FA68A5E}"/>
              </a:ext>
            </a:extLst>
          </p:cNvPr>
          <p:cNvSpPr txBox="1">
            <a:spLocks/>
          </p:cNvSpPr>
          <p:nvPr/>
        </p:nvSpPr>
        <p:spPr>
          <a:xfrm>
            <a:off x="7943326" y="357323"/>
            <a:ext cx="4248674" cy="355496"/>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90000"/>
              </a:lnSpc>
              <a:spcBef>
                <a:spcPts val="0"/>
              </a:spcBef>
              <a:buClr>
                <a:schemeClr val="dk1"/>
              </a:buClr>
              <a:buSzPts val="4400"/>
              <a:buFont typeface="Calibri"/>
              <a:buNone/>
            </a:pPr>
            <a:r>
              <a:rPr lang="en-US" dirty="0"/>
              <a:t>SIGN IN</a:t>
            </a:r>
          </a:p>
        </p:txBody>
      </p:sp>
      <p:sp>
        <p:nvSpPr>
          <p:cNvPr id="6" name="Google Shape;107;p16">
            <a:extLst>
              <a:ext uri="{FF2B5EF4-FFF2-40B4-BE49-F238E27FC236}">
                <a16:creationId xmlns:a16="http://schemas.microsoft.com/office/drawing/2014/main" id="{83DAF118-54CC-7A40-9A85-CFF8F0003D57}"/>
              </a:ext>
            </a:extLst>
          </p:cNvPr>
          <p:cNvSpPr txBox="1">
            <a:spLocks/>
          </p:cNvSpPr>
          <p:nvPr/>
        </p:nvSpPr>
        <p:spPr>
          <a:xfrm>
            <a:off x="7048500" y="854015"/>
            <a:ext cx="4800600" cy="2232572"/>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8600" indent="-228600">
              <a:spcBef>
                <a:spcPts val="0"/>
              </a:spcBef>
              <a:spcAft>
                <a:spcPts val="0"/>
              </a:spcAft>
              <a:buClr>
                <a:schemeClr val="dk1"/>
              </a:buClr>
              <a:buSzPts val="2800"/>
              <a:buFont typeface="Calibri" panose="020F0502020204030204" pitchFamily="34" charset="0"/>
              <a:buChar char="•"/>
            </a:pPr>
            <a:r>
              <a:rPr lang="en-US" b="1" dirty="0"/>
              <a:t>Attendance:</a:t>
            </a:r>
            <a:r>
              <a:rPr lang="en-US" dirty="0"/>
              <a:t> Welcome and please sign in on the Chat.  Please enter your first and last name and indicate if you are a parent/legal guardian, community member, or visitor. Parents/legal guardians please also type your child’s first and last name.  </a:t>
            </a:r>
          </a:p>
        </p:txBody>
      </p:sp>
      <p:pic>
        <p:nvPicPr>
          <p:cNvPr id="7" name="Google Shape;108;p16">
            <a:extLst>
              <a:ext uri="{FF2B5EF4-FFF2-40B4-BE49-F238E27FC236}">
                <a16:creationId xmlns:a16="http://schemas.microsoft.com/office/drawing/2014/main" id="{602284A0-85BF-444C-A7E0-08F5F0D5D86D}"/>
              </a:ext>
            </a:extLst>
          </p:cNvPr>
          <p:cNvPicPr preferRelativeResize="0"/>
          <p:nvPr/>
        </p:nvPicPr>
        <p:blipFill rotWithShape="1">
          <a:blip r:embed="rId6">
            <a:alphaModFix/>
          </a:blip>
          <a:srcRect/>
          <a:stretch/>
        </p:blipFill>
        <p:spPr>
          <a:xfrm>
            <a:off x="5189266" y="920526"/>
            <a:ext cx="1388176" cy="1565827"/>
          </a:xfrm>
          <a:prstGeom prst="rect">
            <a:avLst/>
          </a:prstGeom>
          <a:noFill/>
          <a:ln>
            <a:noFill/>
          </a:ln>
        </p:spPr>
      </p:pic>
      <p:sp>
        <p:nvSpPr>
          <p:cNvPr id="8" name="Google Shape;106;p16">
            <a:extLst>
              <a:ext uri="{FF2B5EF4-FFF2-40B4-BE49-F238E27FC236}">
                <a16:creationId xmlns:a16="http://schemas.microsoft.com/office/drawing/2014/main" id="{091C568D-C9B7-8B4D-A4FF-6346BA4F706C}"/>
              </a:ext>
            </a:extLst>
          </p:cNvPr>
          <p:cNvSpPr txBox="1">
            <a:spLocks/>
          </p:cNvSpPr>
          <p:nvPr/>
        </p:nvSpPr>
        <p:spPr>
          <a:xfrm>
            <a:off x="8110483" y="3086587"/>
            <a:ext cx="2175139" cy="496827"/>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90000"/>
              </a:lnSpc>
              <a:spcBef>
                <a:spcPts val="0"/>
              </a:spcBef>
              <a:buClr>
                <a:schemeClr val="dk1"/>
              </a:buClr>
              <a:buSzPts val="4400"/>
              <a:buFont typeface="Calibri"/>
              <a:buNone/>
            </a:pPr>
            <a:r>
              <a:rPr lang="en-US" dirty="0"/>
              <a:t>Anótese </a:t>
            </a:r>
          </a:p>
        </p:txBody>
      </p:sp>
      <p:sp>
        <p:nvSpPr>
          <p:cNvPr id="9" name="Google Shape;107;p16">
            <a:extLst>
              <a:ext uri="{FF2B5EF4-FFF2-40B4-BE49-F238E27FC236}">
                <a16:creationId xmlns:a16="http://schemas.microsoft.com/office/drawing/2014/main" id="{83B81D84-ED56-9E45-A4BC-48DB17DFC9A8}"/>
              </a:ext>
            </a:extLst>
          </p:cNvPr>
          <p:cNvSpPr txBox="1">
            <a:spLocks/>
          </p:cNvSpPr>
          <p:nvPr/>
        </p:nvSpPr>
        <p:spPr>
          <a:xfrm>
            <a:off x="6896099" y="3771412"/>
            <a:ext cx="5205393" cy="2232572"/>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8600" indent="-228600">
              <a:spcBef>
                <a:spcPts val="0"/>
              </a:spcBef>
              <a:spcAft>
                <a:spcPts val="0"/>
              </a:spcAft>
              <a:buClr>
                <a:schemeClr val="dk1"/>
              </a:buClr>
              <a:buSzPts val="2800"/>
              <a:buFont typeface="Calibri" panose="020F0502020204030204" pitchFamily="34" charset="0"/>
              <a:buChar char="•"/>
            </a:pPr>
            <a:r>
              <a:rPr lang="en-US" b="1" dirty="0"/>
              <a:t>Asistencia: </a:t>
            </a:r>
            <a:r>
              <a:rPr lang="en-US" dirty="0"/>
              <a:t>¡Bienvenidos! Por favor, escriba su nombre en la función de “Chat”. Por favor escriba su </a:t>
            </a:r>
            <a:r>
              <a:rPr lang="en-US" b="1" dirty="0"/>
              <a:t>nombre y apellido </a:t>
            </a:r>
            <a:r>
              <a:rPr lang="en-US" dirty="0"/>
              <a:t>e indique si usted es padre,madre/tutor legal, miembro de la comunidad, o visita. </a:t>
            </a:r>
            <a:r>
              <a:rPr lang="en-US" b="1" dirty="0"/>
              <a:t>Padres|Madres|Tutores legales: por favor también escriban el nombre y apellido de su hijo|hija.  </a:t>
            </a:r>
          </a:p>
        </p:txBody>
      </p:sp>
      <p:pic>
        <p:nvPicPr>
          <p:cNvPr id="11" name="Picture 10">
            <a:extLst>
              <a:ext uri="{FF2B5EF4-FFF2-40B4-BE49-F238E27FC236}">
                <a16:creationId xmlns:a16="http://schemas.microsoft.com/office/drawing/2014/main" id="{12CDF702-B9E6-ED4B-A63B-D7EC9A80880D}"/>
              </a:ext>
            </a:extLst>
          </p:cNvPr>
          <p:cNvPicPr>
            <a:picLocks noChangeAspect="1"/>
          </p:cNvPicPr>
          <p:nvPr/>
        </p:nvPicPr>
        <p:blipFill>
          <a:blip r:embed="rId7"/>
          <a:stretch>
            <a:fillRect/>
          </a:stretch>
        </p:blipFill>
        <p:spPr>
          <a:xfrm>
            <a:off x="5189266" y="3950712"/>
            <a:ext cx="1596455" cy="1475345"/>
          </a:xfrm>
          <a:prstGeom prst="rect">
            <a:avLst/>
          </a:prstGeom>
        </p:spPr>
      </p:pic>
    </p:spTree>
    <p:extLst>
      <p:ext uri="{BB962C8B-B14F-4D97-AF65-F5344CB8AC3E}">
        <p14:creationId xmlns:p14="http://schemas.microsoft.com/office/powerpoint/2010/main" val="2790823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nvGraphicFramePr>
        <p:xfrm>
          <a:off x="1981200" y="1676400"/>
          <a:ext cx="7848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flipH="1">
            <a:off x="179878" y="1819873"/>
            <a:ext cx="3402770"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According to California Education Code, section 65000, for secondary schools:</a:t>
            </a:r>
          </a:p>
          <a:p>
            <a:pPr marL="465138" marR="0" lvl="1" indent="-239713" algn="l" defTabSz="457200" rtl="0" eaLnBrk="1" fontAlgn="auto" latinLnBrk="0" hangingPunct="1">
              <a:lnSpc>
                <a:spcPct val="100000"/>
              </a:lnSpc>
              <a:spcBef>
                <a:spcPts val="0"/>
              </a:spcBef>
              <a:spcAft>
                <a:spcPts val="0"/>
              </a:spcAft>
              <a:buClr>
                <a:srgbClr val="242852">
                  <a:lumMod val="60000"/>
                  <a:lumOff val="40000"/>
                </a:srgbClr>
              </a:buClr>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parity between parents/community and students is  required  </a:t>
            </a:r>
          </a:p>
          <a:p>
            <a:pPr marL="465138" marR="0" lvl="1" indent="-239713" algn="l" defTabSz="457200" rtl="0" eaLnBrk="1" fontAlgn="auto" latinLnBrk="0" hangingPunct="1">
              <a:lnSpc>
                <a:spcPct val="100000"/>
              </a:lnSpc>
              <a:spcBef>
                <a:spcPts val="0"/>
              </a:spcBef>
              <a:spcAft>
                <a:spcPts val="0"/>
              </a:spcAft>
              <a:buClr>
                <a:srgbClr val="242852">
                  <a:lumMod val="60000"/>
                  <a:lumOff val="40000"/>
                </a:srgbClr>
              </a:buClr>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parity between staff and non-staff is required</a:t>
            </a:r>
          </a:p>
          <a:p>
            <a:pPr marL="465138" marR="0" lvl="1" indent="-239713" algn="l" defTabSz="457200" rtl="0" eaLnBrk="1" fontAlgn="auto" latinLnBrk="0" hangingPunct="1">
              <a:lnSpc>
                <a:spcPct val="100000"/>
              </a:lnSpc>
              <a:spcBef>
                <a:spcPts val="0"/>
              </a:spcBef>
              <a:spcAft>
                <a:spcPts val="0"/>
              </a:spcAft>
              <a:buClr>
                <a:srgbClr val="242852">
                  <a:lumMod val="60000"/>
                  <a:lumOff val="40000"/>
                </a:srgbClr>
              </a:buClr>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SSC must be composed of at least 12 members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According to the California Education Code, section 33133(c),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middle schools, a SSC may, but is not required to,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include student representation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6134100" y="2438400"/>
            <a:ext cx="1866900"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Parents/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Legal Guardian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Student (Secondary)</a:t>
            </a:r>
          </a:p>
        </p:txBody>
      </p:sp>
      <p:cxnSp>
        <p:nvCxnSpPr>
          <p:cNvPr id="7" name="Straight Connector 6"/>
          <p:cNvCxnSpPr/>
          <p:nvPr/>
        </p:nvCxnSpPr>
        <p:spPr>
          <a:xfrm>
            <a:off x="5959998" y="3886200"/>
            <a:ext cx="20410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8"/>
          <a:stretch>
            <a:fillRect/>
          </a:stretch>
        </p:blipFill>
        <p:spPr>
          <a:xfrm>
            <a:off x="2923955" y="578063"/>
            <a:ext cx="6507913" cy="6279937"/>
          </a:xfrm>
          <a:prstGeom prst="rect">
            <a:avLst/>
          </a:prstGeom>
        </p:spPr>
      </p:pic>
      <p:sp>
        <p:nvSpPr>
          <p:cNvPr id="9" name="Oval Callout 8"/>
          <p:cNvSpPr/>
          <p:nvPr/>
        </p:nvSpPr>
        <p:spPr>
          <a:xfrm rot="16200000">
            <a:off x="2828492" y="3665897"/>
            <a:ext cx="778042" cy="1862315"/>
          </a:xfrm>
          <a:prstGeom prst="wedgeEllipseCallout">
            <a:avLst>
              <a:gd name="adj1" fmla="val 37722"/>
              <a:gd name="adj2" fmla="val 72335"/>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Not employed at the child’s school </a:t>
            </a:r>
          </a:p>
        </p:txBody>
      </p:sp>
      <p:sp>
        <p:nvSpPr>
          <p:cNvPr id="14" name="Rectangle 13">
            <a:extLst>
              <a:ext uri="{FF2B5EF4-FFF2-40B4-BE49-F238E27FC236}">
                <a16:creationId xmlns:a16="http://schemas.microsoft.com/office/drawing/2014/main" id="{A1A8BD1A-40C2-4DE5-99F3-514894A9B2DC}"/>
              </a:ext>
            </a:extLst>
          </p:cNvPr>
          <p:cNvSpPr/>
          <p:nvPr/>
        </p:nvSpPr>
        <p:spPr>
          <a:xfrm>
            <a:off x="141432" y="6396335"/>
            <a:ext cx="11407101" cy="461665"/>
          </a:xfrm>
          <a:prstGeom prst="rect">
            <a:avLst/>
          </a:prstGeom>
        </p:spPr>
        <p:txBody>
          <a:bodyPr wrap="square">
            <a:spAutoFit/>
          </a:bodyPr>
          <a:lstStyle/>
          <a:p>
            <a:pPr marL="461962"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All members must be elected by their peers, except the principal or his/her designee, who is the only automatic member.</a:t>
            </a:r>
          </a:p>
          <a:p>
            <a:pPr marL="461962"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1" i="0" u="none" strike="noStrike" kern="1200" cap="none" spc="0" normalizeH="0" baseline="0" noProof="0">
                <a:ln>
                  <a:noFill/>
                </a:ln>
                <a:solidFill>
                  <a:srgbClr val="FF0000"/>
                </a:solidFill>
                <a:effectLst/>
                <a:uLnTx/>
                <a:uFillTx/>
                <a:latin typeface="Calibri" panose="020F0502020204030204"/>
                <a:ea typeface="+mn-ea"/>
                <a:cs typeface="+mn-cs"/>
              </a:rPr>
              <a:t> Todos los miembros deben ser electos por el grupo que representa, excepto al director escolar o la persona que él/ella designe, es el único miembro automático</a:t>
            </a: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5" name="TextBox 14"/>
          <p:cNvSpPr txBox="1"/>
          <p:nvPr/>
        </p:nvSpPr>
        <p:spPr>
          <a:xfrm>
            <a:off x="6416854" y="5994150"/>
            <a:ext cx="20836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Otro Personal Escolar</a:t>
            </a:r>
          </a:p>
        </p:txBody>
      </p:sp>
      <p:sp>
        <p:nvSpPr>
          <p:cNvPr id="16" name="Oval Callout 15"/>
          <p:cNvSpPr/>
          <p:nvPr/>
        </p:nvSpPr>
        <p:spPr>
          <a:xfrm rot="14416240">
            <a:off x="3175475" y="4856424"/>
            <a:ext cx="964405" cy="1556857"/>
          </a:xfrm>
          <a:prstGeom prst="wedgeEllipseCallout">
            <a:avLst>
              <a:gd name="adj1" fmla="val -54433"/>
              <a:gd name="adj2" fmla="val 73577"/>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a:ln>
                  <a:noFill/>
                </a:ln>
                <a:solidFill>
                  <a:prstClr val="white"/>
                </a:solidFill>
                <a:effectLst/>
                <a:uLnTx/>
                <a:uFillTx/>
                <a:latin typeface="Calibri" panose="020F0502020204030204"/>
                <a:ea typeface="+mn-ea"/>
                <a:cs typeface="+mn-cs"/>
              </a:rPr>
              <a:t>No es empleado en la escuela del niño </a:t>
            </a:r>
          </a:p>
        </p:txBody>
      </p:sp>
      <p:sp>
        <p:nvSpPr>
          <p:cNvPr id="17" name="TextBox 16"/>
          <p:cNvSpPr txBox="1"/>
          <p:nvPr/>
        </p:nvSpPr>
        <p:spPr>
          <a:xfrm flipH="1">
            <a:off x="8323177" y="1676250"/>
            <a:ext cx="3638663"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a:ln>
                  <a:noFill/>
                </a:ln>
                <a:solidFill>
                  <a:srgbClr val="0070C0"/>
                </a:solidFill>
                <a:effectLst/>
                <a:uLnTx/>
                <a:uFillTx/>
                <a:latin typeface="Calibri" panose="020F0502020204030204"/>
                <a:ea typeface="+mn-ea"/>
                <a:cs typeface="+mn-cs"/>
              </a:rPr>
              <a:t>De conformidad con la sección 65000 del Código de Educación del Estado de California, para las escuelas de nivel secundario:</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600" b="0" i="0" u="none" strike="noStrike" kern="1200" cap="none" spc="0" normalizeH="0" baseline="0" noProof="0">
                <a:ln>
                  <a:noFill/>
                </a:ln>
                <a:solidFill>
                  <a:srgbClr val="0070C0"/>
                </a:solidFill>
                <a:effectLst/>
                <a:uLnTx/>
                <a:uFillTx/>
                <a:latin typeface="Calibri" panose="020F0502020204030204"/>
                <a:ea typeface="+mn-ea"/>
                <a:cs typeface="+mn-cs"/>
              </a:rPr>
              <a:t>se requiere paridad entre los padres de familia/comunidad y los estudiantes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600" b="0" i="0" u="none" strike="noStrike" kern="1200" cap="none" spc="0" normalizeH="0" baseline="0" noProof="0">
                <a:ln>
                  <a:noFill/>
                </a:ln>
                <a:solidFill>
                  <a:srgbClr val="0070C0"/>
                </a:solidFill>
                <a:effectLst/>
                <a:uLnTx/>
                <a:uFillTx/>
                <a:latin typeface="Calibri" panose="020F0502020204030204"/>
                <a:ea typeface="+mn-ea"/>
                <a:cs typeface="+mn-cs"/>
              </a:rPr>
              <a:t>se requiere paridad entre las personas que son empleados y las que no lo son.</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600" b="0" i="0" u="none" strike="noStrike" kern="1200" cap="none" spc="0" normalizeH="0" baseline="0" noProof="0">
                <a:ln>
                  <a:noFill/>
                </a:ln>
                <a:solidFill>
                  <a:srgbClr val="0070C0"/>
                </a:solidFill>
                <a:effectLst/>
                <a:uLnTx/>
                <a:uFillTx/>
                <a:latin typeface="Calibri" panose="020F0502020204030204"/>
                <a:ea typeface="+mn-ea"/>
                <a:cs typeface="+mn-cs"/>
              </a:rPr>
              <a:t>el SSC debe de contar con mínimamente 12 miembros.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srgbClr val="0070C0"/>
                </a:solidFill>
                <a:effectLst/>
                <a:uLnTx/>
                <a:uFillTx/>
                <a:latin typeface="Calibri" panose="020F0502020204030204"/>
                <a:ea typeface="+mn-ea"/>
                <a:cs typeface="+mn-cs"/>
              </a:rPr>
              <a:t>Conforme la sección 33133 (c) del Código de Educación del Estado de California, en las </a:t>
            </a:r>
            <a:r>
              <a:rPr kumimoji="0" lang="es-CO" sz="1600" b="1" i="0" u="none" strike="noStrike" kern="1200" cap="none" spc="0" normalizeH="0" baseline="0" noProof="0">
                <a:ln>
                  <a:noFill/>
                </a:ln>
                <a:solidFill>
                  <a:srgbClr val="0070C0"/>
                </a:solidFill>
                <a:effectLst/>
                <a:uLnTx/>
                <a:uFillTx/>
                <a:latin typeface="Calibri" panose="020F0502020204030204"/>
                <a:ea typeface="+mn-ea"/>
                <a:cs typeface="+mn-cs"/>
              </a:rPr>
              <a:t>escuelas intermedias, un SSC puede, pero no se le requiere</a:t>
            </a:r>
            <a:r>
              <a:rPr kumimoji="0" lang="es-CO" sz="1600" b="0" i="0" u="none" strike="noStrike" kern="1200" cap="none" spc="0" normalizeH="0" baseline="0" noProof="0">
                <a:ln>
                  <a:noFill/>
                </a:ln>
                <a:solidFill>
                  <a:srgbClr val="0070C0"/>
                </a:solidFill>
                <a:effectLst/>
                <a:uLnTx/>
                <a:uFillTx/>
                <a:latin typeface="Calibri" panose="020F0502020204030204"/>
                <a:ea typeface="+mn-ea"/>
                <a:cs typeface="+mn-cs"/>
              </a:rPr>
              <a:t>, que incluya representación estudiantil.</a:t>
            </a:r>
          </a:p>
        </p:txBody>
      </p:sp>
      <p:sp>
        <p:nvSpPr>
          <p:cNvPr id="20" name="Rectangle 19"/>
          <p:cNvSpPr/>
          <p:nvPr/>
        </p:nvSpPr>
        <p:spPr>
          <a:xfrm>
            <a:off x="4437087" y="884420"/>
            <a:ext cx="364261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itle 1"/>
          <p:cNvSpPr txBox="1">
            <a:spLocks/>
          </p:cNvSpPr>
          <p:nvPr/>
        </p:nvSpPr>
        <p:spPr>
          <a:xfrm>
            <a:off x="7501465" y="423334"/>
            <a:ext cx="4428067" cy="1320800"/>
          </a:xfrm>
          <a:prstGeom prst="rect">
            <a:avLst/>
          </a:prstGeom>
          <a:solidFill>
            <a:schemeClr val="accent3">
              <a:lumMod val="50000"/>
            </a:schemeClr>
          </a:solidFill>
          <a:ln w="28575">
            <a:solidFill>
              <a:schemeClr val="bg1"/>
            </a:solidFill>
          </a:ln>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CONFIGURACIÓN DEL SSC PARA ESCUELAS SECUNDARIAS*</a:t>
            </a:r>
          </a:p>
        </p:txBody>
      </p:sp>
      <p:sp>
        <p:nvSpPr>
          <p:cNvPr id="21" name="Title 1"/>
          <p:cNvSpPr txBox="1">
            <a:spLocks/>
          </p:cNvSpPr>
          <p:nvPr/>
        </p:nvSpPr>
        <p:spPr>
          <a:xfrm>
            <a:off x="223327" y="374295"/>
            <a:ext cx="4428066" cy="1401761"/>
          </a:xfrm>
          <a:prstGeom prst="rect">
            <a:avLst/>
          </a:prstGeom>
          <a:solidFill>
            <a:schemeClr val="accent3">
              <a:lumMod val="50000"/>
            </a:schemeClr>
          </a:solidFill>
          <a:ln w="28575">
            <a:solidFill>
              <a:schemeClr val="bg1"/>
            </a:solidFill>
          </a:ln>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SSC SECONDARY COMPOSITION*</a:t>
            </a:r>
          </a:p>
        </p:txBody>
      </p:sp>
      <p:sp>
        <p:nvSpPr>
          <p:cNvPr id="22" name="TextBox 21">
            <a:extLst>
              <a:ext uri="{FF2B5EF4-FFF2-40B4-BE49-F238E27FC236}">
                <a16:creationId xmlns:a16="http://schemas.microsoft.com/office/drawing/2014/main" id="{2C007F59-C3ED-4283-B66F-51A7D583BA2D}"/>
              </a:ext>
            </a:extLst>
          </p:cNvPr>
          <p:cNvSpPr txBox="1"/>
          <p:nvPr/>
        </p:nvSpPr>
        <p:spPr>
          <a:xfrm flipH="1">
            <a:off x="4995354" y="987933"/>
            <a:ext cx="241696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SAMPLE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rPr>
              <a:t>Muestra</a:t>
            </a:r>
          </a:p>
        </p:txBody>
      </p:sp>
      <p:sp>
        <p:nvSpPr>
          <p:cNvPr id="24" name="TextBox 23"/>
          <p:cNvSpPr txBox="1"/>
          <p:nvPr/>
        </p:nvSpPr>
        <p:spPr>
          <a:xfrm>
            <a:off x="6347614" y="1783944"/>
            <a:ext cx="101255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prstClr val="black"/>
                </a:solidFill>
                <a:effectLst/>
                <a:uLnTx/>
                <a:uFillTx/>
                <a:latin typeface="Calibri" panose="020F0502020204030204"/>
                <a:ea typeface="+mn-ea"/>
                <a:cs typeface="+mn-cs"/>
              </a:rPr>
              <a:t>Principal</a:t>
            </a:r>
          </a:p>
        </p:txBody>
      </p:sp>
      <p:sp>
        <p:nvSpPr>
          <p:cNvPr id="6" name="Rectangle 5"/>
          <p:cNvSpPr/>
          <p:nvPr/>
        </p:nvSpPr>
        <p:spPr>
          <a:xfrm>
            <a:off x="6325849" y="2143593"/>
            <a:ext cx="869430" cy="239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197713" y="1993806"/>
            <a:ext cx="181511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0070C0"/>
                </a:solidFill>
                <a:effectLst/>
                <a:uLnTx/>
                <a:uFillTx/>
                <a:latin typeface="Calibri" panose="020F0502020204030204"/>
                <a:ea typeface="+mn-ea"/>
                <a:cs typeface="+mn-cs"/>
              </a:rPr>
              <a:t>Director(a) o la persona designada.</a:t>
            </a:r>
          </a:p>
        </p:txBody>
      </p:sp>
      <p:sp>
        <p:nvSpPr>
          <p:cNvPr id="26" name="TextBox 25"/>
          <p:cNvSpPr txBox="1"/>
          <p:nvPr/>
        </p:nvSpPr>
        <p:spPr>
          <a:xfrm>
            <a:off x="4686204" y="2865734"/>
            <a:ext cx="121992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0070C0"/>
                </a:solidFill>
                <a:effectLst/>
                <a:uLnTx/>
                <a:uFillTx/>
                <a:latin typeface="Calibri" panose="020F0502020204030204"/>
                <a:ea typeface="+mn-ea"/>
                <a:cs typeface="+mn-cs"/>
              </a:rPr>
              <a:t>Estudiantes</a:t>
            </a:r>
          </a:p>
        </p:txBody>
      </p:sp>
      <p:sp>
        <p:nvSpPr>
          <p:cNvPr id="11" name="Rectangle 10"/>
          <p:cNvSpPr/>
          <p:nvPr/>
        </p:nvSpPr>
        <p:spPr>
          <a:xfrm>
            <a:off x="7195279" y="2953062"/>
            <a:ext cx="959370" cy="2548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7164976" y="2591386"/>
            <a:ext cx="106767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Teacher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Maestros</a:t>
            </a:r>
          </a:p>
        </p:txBody>
      </p:sp>
    </p:spTree>
    <p:extLst>
      <p:ext uri="{BB962C8B-B14F-4D97-AF65-F5344CB8AC3E}">
        <p14:creationId xmlns:p14="http://schemas.microsoft.com/office/powerpoint/2010/main" val="344415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730" y="1320616"/>
            <a:ext cx="5460015" cy="4976011"/>
          </a:xfrm>
          <a:prstGeom prst="rect">
            <a:avLst/>
          </a:prstGeom>
          <a:solidFill>
            <a:schemeClr val="bg1"/>
          </a:solidFill>
        </p:spPr>
        <p:txBody>
          <a:bodyPr wrap="square" rtlCol="0">
            <a:noAutofit/>
          </a:bodyPr>
          <a:lstStyle/>
          <a:p>
            <a:pPr marL="342900" marR="0" lvl="0" indent="-342900" algn="l" defTabSz="457200" rtl="0" eaLnBrk="1" fontAlgn="auto" latinLnBrk="0" hangingPunct="1">
              <a:lnSpc>
                <a:spcPct val="100000"/>
              </a:lnSpc>
              <a:spcBef>
                <a:spcPts val="0"/>
              </a:spcBef>
              <a:spcAft>
                <a:spcPts val="0"/>
              </a:spcAft>
              <a:buClr>
                <a:srgbClr val="297FD5">
                  <a:lumMod val="50000"/>
                </a:srgbClr>
              </a:buClr>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Election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alternates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for the council is </a:t>
            </a:r>
            <a:r>
              <a:rPr kumimoji="0" lang="en-US" sz="2000" b="1" i="1" u="sng" strike="noStrike" kern="1200" cap="none" spc="0" normalizeH="0" baseline="0" noProof="0" dirty="0">
                <a:ln>
                  <a:noFill/>
                </a:ln>
                <a:solidFill>
                  <a:prstClr val="black"/>
                </a:solidFill>
                <a:effectLst/>
                <a:uLnTx/>
                <a:uFillTx/>
                <a:latin typeface="Calibri" panose="020F0502020204030204"/>
                <a:ea typeface="+mn-ea"/>
                <a:cs typeface="+mn-cs"/>
              </a:rPr>
              <a:t>optional</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457200" rtl="0" eaLnBrk="1" fontAlgn="auto" latinLnBrk="0" hangingPunct="1">
              <a:lnSpc>
                <a:spcPct val="100000"/>
              </a:lnSpc>
              <a:spcBef>
                <a:spcPts val="0"/>
              </a:spcBef>
              <a:spcAft>
                <a:spcPts val="0"/>
              </a:spcAft>
              <a:buClr>
                <a:srgbClr val="297FD5">
                  <a:lumMod val="50000"/>
                </a:srgbClr>
              </a:buClr>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Alternates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should be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elected for all stakeholder groups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e.g. teachers, parents, students, and other school personnel, except the principal or designee.</a:t>
            </a:r>
          </a:p>
          <a:p>
            <a:pPr marL="342900" marR="0" lvl="0" indent="-342900" algn="l" defTabSz="457200" rtl="0" eaLnBrk="1" fontAlgn="auto" latinLnBrk="0" hangingPunct="1">
              <a:lnSpc>
                <a:spcPct val="100000"/>
              </a:lnSpc>
              <a:spcBef>
                <a:spcPts val="0"/>
              </a:spcBef>
              <a:spcAft>
                <a:spcPts val="0"/>
              </a:spcAft>
              <a:buClr>
                <a:srgbClr val="297FD5">
                  <a:lumMod val="50000"/>
                </a:srgbClr>
              </a:buClr>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principal’s designee </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is not an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alternate  but a member of the SSC.</a:t>
            </a:r>
          </a:p>
          <a:p>
            <a:pPr marL="342900" marR="0" lvl="0" indent="-342900" algn="l" defTabSz="457200" rtl="0" eaLnBrk="1" fontAlgn="auto" latinLnBrk="0" hangingPunct="1">
              <a:lnSpc>
                <a:spcPct val="100000"/>
              </a:lnSpc>
              <a:spcBef>
                <a:spcPts val="0"/>
              </a:spcBef>
              <a:spcAft>
                <a:spcPts val="0"/>
              </a:spcAft>
              <a:buClr>
                <a:srgbClr val="297FD5">
                  <a:lumMod val="50000"/>
                </a:srgbClr>
              </a:buClr>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Alternates </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are not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members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until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seated to replace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current members upon a termination or resignation of membership.</a:t>
            </a:r>
          </a:p>
          <a:p>
            <a:pPr marL="342900" marR="0" lvl="0" indent="-342900" algn="l" defTabSz="457200" rtl="0" eaLnBrk="1" fontAlgn="auto" latinLnBrk="0" hangingPunct="1">
              <a:lnSpc>
                <a:spcPct val="100000"/>
              </a:lnSpc>
              <a:spcBef>
                <a:spcPts val="0"/>
              </a:spcBef>
              <a:spcAft>
                <a:spcPts val="0"/>
              </a:spcAft>
              <a:buClr>
                <a:srgbClr val="297FD5">
                  <a:lumMod val="50000"/>
                </a:srgbClr>
              </a:buClr>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Alternates </a:t>
            </a:r>
            <a:r>
              <a:rPr kumimoji="0" lang="en-US" sz="2000" b="1" i="0" u="sng" strike="noStrike" kern="1200" cap="none" spc="0" normalizeH="0" baseline="0" noProof="0" dirty="0">
                <a:ln>
                  <a:noFill/>
                </a:ln>
                <a:solidFill>
                  <a:srgbClr val="FF0000"/>
                </a:solidFill>
                <a:effectLst/>
                <a:uLnTx/>
                <a:uFillTx/>
                <a:latin typeface="Calibri" panose="020F0502020204030204"/>
                <a:ea typeface="+mn-ea"/>
                <a:cs typeface="+mn-cs"/>
              </a:rPr>
              <a:t>do not have voting privileges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are not counted for the establishment of quorum</a:t>
            </a:r>
            <a:r>
              <a:rPr kumimoji="0" lang="en-US" sz="20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2000" b="1" i="0" u="sng" strike="noStrike" kern="1200" cap="none" spc="0" normalizeH="0" baseline="0" noProof="0" dirty="0">
                <a:ln>
                  <a:noFill/>
                </a:ln>
                <a:solidFill>
                  <a:srgbClr val="00B050"/>
                </a:solidFill>
                <a:effectLst/>
                <a:uLnTx/>
                <a:uFillTx/>
                <a:latin typeface="Calibri" panose="020F0502020204030204"/>
                <a:ea typeface="+mn-ea"/>
                <a:cs typeface="+mn-cs"/>
              </a:rPr>
              <a:t>until</a:t>
            </a:r>
            <a: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t> seated to replace a member</a:t>
            </a:r>
            <a:r>
              <a:rPr kumimoji="0" lang="en-US" sz="20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that can no longer serve. (Refer to Attachment B1)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6505731" y="1186595"/>
            <a:ext cx="5460015" cy="4976011"/>
          </a:xfrm>
          <a:prstGeom prst="rect">
            <a:avLst/>
          </a:prstGeom>
          <a:solidFill>
            <a:schemeClr val="bg1"/>
          </a:solidFill>
        </p:spPr>
        <p:txBody>
          <a:bodyPr wrap="square" rtlCol="0">
            <a:normAutofit fontScale="92500" lnSpcReduction="20000"/>
          </a:bodyPr>
          <a:lstStyle/>
          <a:p>
            <a:pPr marL="0" marR="0" lvl="0" indent="0" algn="l" defTabSz="457200" rtl="0" eaLnBrk="1" fontAlgn="auto" latinLnBrk="0" hangingPunct="1">
              <a:lnSpc>
                <a:spcPct val="100000"/>
              </a:lnSpc>
              <a:spcBef>
                <a:spcPts val="0"/>
              </a:spcBef>
              <a:spcAft>
                <a:spcPts val="0"/>
              </a:spcAft>
              <a:buClr>
                <a:srgbClr val="297FD5">
                  <a:lumMod val="50000"/>
                </a:srgbClr>
              </a:buClr>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10000"/>
              </a:lnSpc>
              <a:spcBef>
                <a:spcPts val="0"/>
              </a:spcBef>
              <a:spcAft>
                <a:spcPts val="0"/>
              </a:spcAft>
              <a:buClr>
                <a:srgbClr val="297FD5">
                  <a:lumMod val="50000"/>
                </a:srgbClr>
              </a:buClr>
              <a:buSzTx/>
              <a:buFont typeface="Wingdings" panose="05000000000000000000" pitchFamily="2" charset="2"/>
              <a:buChar char="v"/>
              <a:tabLst/>
              <a:defRPr/>
            </a:pP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La elección </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de </a:t>
            </a: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suplentes </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para el consejo o comité es </a:t>
            </a:r>
            <a:r>
              <a:rPr kumimoji="0" lang="es-CO" sz="2000" b="1" i="1" u="sng" strike="noStrike" kern="1200" cap="none" spc="0" normalizeH="0" baseline="0" noProof="0" dirty="0">
                <a:ln>
                  <a:noFill/>
                </a:ln>
                <a:solidFill>
                  <a:srgbClr val="0070C0"/>
                </a:solidFill>
                <a:effectLst/>
                <a:uLnTx/>
                <a:uFillTx/>
                <a:latin typeface="Calibri" panose="020F0502020204030204"/>
                <a:ea typeface="+mn-ea"/>
                <a:cs typeface="+mn-cs"/>
              </a:rPr>
              <a:t>opcional</a:t>
            </a:r>
            <a:r>
              <a:rPr kumimoji="0" lang="es-CO" sz="2000" b="0" i="0" u="sng" strike="noStrike" kern="1200" cap="none" spc="0" normalizeH="0" baseline="0" noProof="0" dirty="0">
                <a:ln>
                  <a:noFill/>
                </a:ln>
                <a:solidFill>
                  <a:srgbClr val="0070C0"/>
                </a:solidFill>
                <a:effectLst/>
                <a:uLnTx/>
                <a:uFillTx/>
                <a:latin typeface="Calibri" panose="020F0502020204030204"/>
                <a:ea typeface="+mn-ea"/>
                <a:cs typeface="+mn-cs"/>
              </a:rPr>
              <a:t>.</a:t>
            </a:r>
          </a:p>
          <a:p>
            <a:pPr marL="342900" marR="0" lvl="0" indent="-342900" algn="l" defTabSz="457200" rtl="0" eaLnBrk="1" fontAlgn="auto" latinLnBrk="0" hangingPunct="1">
              <a:lnSpc>
                <a:spcPct val="110000"/>
              </a:lnSpc>
              <a:spcBef>
                <a:spcPts val="0"/>
              </a:spcBef>
              <a:spcAft>
                <a:spcPts val="0"/>
              </a:spcAft>
              <a:buClr>
                <a:srgbClr val="297FD5">
                  <a:lumMod val="50000"/>
                </a:srgbClr>
              </a:buClr>
              <a:buSzTx/>
              <a:buFont typeface="Wingdings" panose="05000000000000000000" pitchFamily="2" charset="2"/>
              <a:buChar char="v"/>
              <a:tabLst/>
              <a:defRPr/>
            </a:pP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Se debe de </a:t>
            </a: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elegir a suplentes </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para </a:t>
            </a: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todas las partes interesadas </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como los maestros, padres, estudiantes y otros empleados escolares, excepto para el director escolar o la persona designada.</a:t>
            </a:r>
          </a:p>
          <a:p>
            <a:pPr marL="342900" marR="0" lvl="0" indent="-342900" algn="l" defTabSz="457200" rtl="0" eaLnBrk="1" fontAlgn="auto" latinLnBrk="0" hangingPunct="1">
              <a:lnSpc>
                <a:spcPct val="110000"/>
              </a:lnSpc>
              <a:spcBef>
                <a:spcPts val="0"/>
              </a:spcBef>
              <a:spcAft>
                <a:spcPts val="0"/>
              </a:spcAft>
              <a:buClr>
                <a:srgbClr val="297FD5">
                  <a:lumMod val="50000"/>
                </a:srgbClr>
              </a:buClr>
              <a:buSzTx/>
              <a:buFont typeface="Wingdings" panose="05000000000000000000" pitchFamily="2" charset="2"/>
              <a:buChar char="v"/>
              <a:tabLst/>
              <a:defRPr/>
            </a:pP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La </a:t>
            </a: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persona designada </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por el director escolar </a:t>
            </a:r>
            <a:r>
              <a:rPr kumimoji="0" lang="es-CO" sz="2000" b="1" i="0" u="none" strike="noStrike" kern="1200" cap="none" spc="0" normalizeH="0" baseline="0" noProof="0" dirty="0">
                <a:ln>
                  <a:noFill/>
                </a:ln>
                <a:solidFill>
                  <a:srgbClr val="FF0000"/>
                </a:solidFill>
                <a:effectLst/>
                <a:uLnTx/>
                <a:uFillTx/>
                <a:latin typeface="Calibri" panose="020F0502020204030204"/>
                <a:ea typeface="+mn-ea"/>
                <a:cs typeface="+mn-cs"/>
              </a:rPr>
              <a:t>no es un </a:t>
            </a: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suplente, pero es miembro del SSC.</a:t>
            </a:r>
          </a:p>
          <a:p>
            <a:pPr marL="342900" marR="0" lvl="0" indent="-342900" algn="l" defTabSz="457200" rtl="0" eaLnBrk="1" fontAlgn="auto" latinLnBrk="0" hangingPunct="1">
              <a:lnSpc>
                <a:spcPct val="110000"/>
              </a:lnSpc>
              <a:spcBef>
                <a:spcPts val="0"/>
              </a:spcBef>
              <a:spcAft>
                <a:spcPts val="0"/>
              </a:spcAft>
              <a:buClr>
                <a:srgbClr val="297FD5">
                  <a:lumMod val="50000"/>
                </a:srgbClr>
              </a:buClr>
              <a:buSzTx/>
              <a:buFont typeface="Wingdings" panose="05000000000000000000" pitchFamily="2" charset="2"/>
              <a:buChar char="v"/>
              <a:tabLst/>
              <a:defRPr/>
            </a:pP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Los suplentes </a:t>
            </a:r>
            <a:r>
              <a:rPr kumimoji="0" lang="es-CO" sz="2000" b="1" i="0" u="sng" strike="noStrike" kern="1200" cap="none" spc="0" normalizeH="0" baseline="0" noProof="0" dirty="0">
                <a:ln>
                  <a:noFill/>
                </a:ln>
                <a:solidFill>
                  <a:srgbClr val="FF0000"/>
                </a:solidFill>
                <a:effectLst/>
                <a:uLnTx/>
                <a:uFillTx/>
                <a:latin typeface="Calibri" panose="020F0502020204030204"/>
                <a:ea typeface="+mn-ea"/>
                <a:cs typeface="+mn-cs"/>
              </a:rPr>
              <a:t>no son </a:t>
            </a: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miembros</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 hasta que toman posesión </a:t>
            </a: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del puesto para reemplazar </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a miembros actuales que han presentado una renuncia o por un cese de membresía.</a:t>
            </a:r>
          </a:p>
          <a:p>
            <a:pPr marL="342900" marR="0" lvl="0" indent="-342900" algn="l" defTabSz="457200" rtl="0" eaLnBrk="1" fontAlgn="auto" latinLnBrk="0" hangingPunct="1">
              <a:lnSpc>
                <a:spcPct val="110000"/>
              </a:lnSpc>
              <a:spcBef>
                <a:spcPts val="0"/>
              </a:spcBef>
              <a:spcAft>
                <a:spcPts val="0"/>
              </a:spcAft>
              <a:buClr>
                <a:srgbClr val="297FD5">
                  <a:lumMod val="50000"/>
                </a:srgbClr>
              </a:buClr>
              <a:buSzTx/>
              <a:buFont typeface="Wingdings" panose="05000000000000000000" pitchFamily="2" charset="2"/>
              <a:buChar char="v"/>
              <a:tabLst/>
              <a:defRPr/>
            </a:pPr>
            <a:r>
              <a:rPr kumimoji="0" lang="es-CO" sz="2000" b="1" i="0" u="none" strike="noStrike" kern="1200" cap="none" spc="0" normalizeH="0" baseline="0" noProof="0" dirty="0">
                <a:ln>
                  <a:noFill/>
                </a:ln>
                <a:solidFill>
                  <a:srgbClr val="0070C0"/>
                </a:solidFill>
                <a:effectLst/>
                <a:uLnTx/>
                <a:uFillTx/>
                <a:latin typeface="Calibri" panose="020F0502020204030204"/>
                <a:ea typeface="+mn-ea"/>
                <a:cs typeface="+mn-cs"/>
              </a:rPr>
              <a:t>Los suplentes </a:t>
            </a:r>
            <a:r>
              <a:rPr kumimoji="0" lang="es-CO" sz="2000" b="1" i="0" u="sng" strike="noStrike" kern="1200" cap="none" spc="0" normalizeH="0" baseline="0" noProof="0" dirty="0">
                <a:ln>
                  <a:noFill/>
                </a:ln>
                <a:solidFill>
                  <a:srgbClr val="FF0000"/>
                </a:solidFill>
                <a:effectLst/>
                <a:uLnTx/>
                <a:uFillTx/>
                <a:latin typeface="Calibri" panose="020F0502020204030204"/>
                <a:ea typeface="+mn-ea"/>
                <a:cs typeface="+mn-cs"/>
              </a:rPr>
              <a:t>no tienen privilegio al voto </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y no cuentan para establecer quórum, </a:t>
            </a:r>
            <a:r>
              <a:rPr kumimoji="0" lang="es-CO" sz="2000" b="1" i="0" u="sng" strike="noStrike" kern="1200" cap="none" spc="0" normalizeH="0" baseline="0" noProof="0" dirty="0">
                <a:ln>
                  <a:noFill/>
                </a:ln>
                <a:solidFill>
                  <a:srgbClr val="00B050"/>
                </a:solidFill>
                <a:effectLst/>
                <a:uLnTx/>
                <a:uFillTx/>
                <a:latin typeface="Calibri" panose="020F0502020204030204"/>
                <a:ea typeface="+mn-ea"/>
                <a:cs typeface="+mn-cs"/>
              </a:rPr>
              <a:t>hasta que </a:t>
            </a:r>
            <a:r>
              <a:rPr kumimoji="0" lang="es-CO" sz="2000" b="1" i="0" u="none" strike="noStrike" kern="1200" cap="none" spc="0" normalizeH="0" baseline="0" noProof="0" dirty="0">
                <a:ln>
                  <a:noFill/>
                </a:ln>
                <a:solidFill>
                  <a:srgbClr val="00B050"/>
                </a:solidFill>
                <a:effectLst/>
                <a:uLnTx/>
                <a:uFillTx/>
                <a:latin typeface="Calibri" panose="020F0502020204030204"/>
                <a:ea typeface="+mn-ea"/>
                <a:cs typeface="+mn-cs"/>
              </a:rPr>
              <a:t>sean aceptados para remplazar a un miembro </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que ya no sea capaz de fungir en su cargo. (Ver el Adjunto B1)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056027" y="1004342"/>
            <a:ext cx="41972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6295868" y="254834"/>
            <a:ext cx="5426440" cy="931761"/>
          </a:xfrm>
          <a:prstGeom prst="rect">
            <a:avLst/>
          </a:prstGeom>
          <a:solidFill>
            <a:schemeClr val="accent3">
              <a:lumMod val="50000"/>
            </a:schemeClr>
          </a:solidFill>
          <a:ln w="28575">
            <a:solidFill>
              <a:schemeClr val="bg1"/>
            </a:solidFill>
          </a:ln>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 SUPLENTES DEL SSC</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OPCIONAL</a:t>
            </a:r>
          </a:p>
        </p:txBody>
      </p:sp>
      <p:sp>
        <p:nvSpPr>
          <p:cNvPr id="8" name="Title 1"/>
          <p:cNvSpPr txBox="1">
            <a:spLocks/>
          </p:cNvSpPr>
          <p:nvPr/>
        </p:nvSpPr>
        <p:spPr>
          <a:xfrm>
            <a:off x="589000" y="272195"/>
            <a:ext cx="5543786" cy="914400"/>
          </a:xfrm>
          <a:prstGeom prst="rect">
            <a:avLst/>
          </a:prstGeom>
          <a:solidFill>
            <a:schemeClr val="accent3">
              <a:lumMod val="50000"/>
            </a:schemeClr>
          </a:solidFill>
          <a:ln w="28575">
            <a:solidFill>
              <a:schemeClr val="bg1"/>
            </a:solidFill>
          </a:ln>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 SSC ALTERNATES</a:t>
            </a:r>
            <a:b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br>
            <a: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OPTIONAL</a:t>
            </a:r>
          </a:p>
        </p:txBody>
      </p:sp>
    </p:spTree>
    <p:extLst>
      <p:ext uri="{BB962C8B-B14F-4D97-AF65-F5344CB8AC3E}">
        <p14:creationId xmlns:p14="http://schemas.microsoft.com/office/powerpoint/2010/main" val="4186126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99091" y="443762"/>
            <a:ext cx="4934606" cy="924266"/>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School Site Council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OFFICERS </a:t>
            </a:r>
          </a:p>
        </p:txBody>
      </p:sp>
      <p:sp>
        <p:nvSpPr>
          <p:cNvPr id="12" name="Content Placeholder 3"/>
          <p:cNvSpPr>
            <a:spLocks noGrp="1"/>
          </p:cNvSpPr>
          <p:nvPr>
            <p:ph idx="1"/>
          </p:nvPr>
        </p:nvSpPr>
        <p:spPr>
          <a:xfrm>
            <a:off x="614855" y="1493134"/>
            <a:ext cx="4856555" cy="4860369"/>
          </a:xfrm>
          <a:solidFill>
            <a:schemeClr val="accent3">
              <a:lumMod val="20000"/>
              <a:lumOff val="80000"/>
            </a:schemeClr>
          </a:solidFill>
          <a:ln>
            <a:solidFill>
              <a:srgbClr val="0070C0"/>
            </a:solidFill>
          </a:ln>
        </p:spPr>
        <p:txBody>
          <a:bodyPr>
            <a:normAutofit fontScale="77500" lnSpcReduction="20000"/>
          </a:bodyPr>
          <a:lstStyle/>
          <a:p>
            <a:pPr marL="0" indent="0">
              <a:buNone/>
            </a:pPr>
            <a:r>
              <a:rPr lang="en-US" sz="4500" b="1" dirty="0">
                <a:solidFill>
                  <a:schemeClr val="tx1"/>
                </a:solidFill>
              </a:rPr>
              <a:t>CHAIRPERSON</a:t>
            </a:r>
          </a:p>
          <a:p>
            <a:pPr lvl="0">
              <a:buFont typeface="Wingdings" panose="05000000000000000000" pitchFamily="2" charset="2"/>
              <a:buChar char="v"/>
            </a:pPr>
            <a:r>
              <a:rPr lang="en-US" sz="2900" b="1" dirty="0">
                <a:solidFill>
                  <a:schemeClr val="tx1"/>
                </a:solidFill>
              </a:rPr>
              <a:t>Preside at all meetings.</a:t>
            </a:r>
          </a:p>
          <a:p>
            <a:pPr lvl="0">
              <a:buFont typeface="Wingdings" panose="05000000000000000000" pitchFamily="2" charset="2"/>
              <a:buChar char="v"/>
            </a:pPr>
            <a:endParaRPr lang="en-US" sz="1000" b="1" dirty="0">
              <a:solidFill>
                <a:schemeClr val="tx1"/>
              </a:solidFill>
            </a:endParaRPr>
          </a:p>
          <a:p>
            <a:pPr lvl="0">
              <a:buFont typeface="Wingdings" panose="05000000000000000000" pitchFamily="2" charset="2"/>
              <a:buChar char="v"/>
            </a:pPr>
            <a:r>
              <a:rPr lang="en-US" sz="2900" b="1" dirty="0">
                <a:solidFill>
                  <a:schemeClr val="tx1"/>
                </a:solidFill>
              </a:rPr>
              <a:t>Sign all letters, reports and other communications of the council.</a:t>
            </a:r>
          </a:p>
          <a:p>
            <a:pPr lvl="0">
              <a:buFont typeface="Wingdings" panose="05000000000000000000" pitchFamily="2" charset="2"/>
              <a:buChar char="v"/>
            </a:pPr>
            <a:endParaRPr lang="en-US" sz="1100" b="1" dirty="0">
              <a:solidFill>
                <a:schemeClr val="tx1"/>
              </a:solidFill>
            </a:endParaRPr>
          </a:p>
          <a:p>
            <a:pPr lvl="0">
              <a:buFont typeface="Wingdings" panose="05000000000000000000" pitchFamily="2" charset="2"/>
              <a:buChar char="v"/>
            </a:pPr>
            <a:r>
              <a:rPr lang="en-US" sz="2900" b="1" dirty="0">
                <a:solidFill>
                  <a:schemeClr val="tx1"/>
                </a:solidFill>
              </a:rPr>
              <a:t>Perform all duties relevant to the office of the Chairperson.</a:t>
            </a:r>
          </a:p>
          <a:p>
            <a:pPr marL="0" lvl="0" indent="0">
              <a:buNone/>
            </a:pPr>
            <a:endParaRPr lang="en-US" sz="1300" b="1" dirty="0">
              <a:solidFill>
                <a:schemeClr val="tx1"/>
              </a:solidFill>
            </a:endParaRPr>
          </a:p>
          <a:p>
            <a:pPr lvl="0">
              <a:buFont typeface="Wingdings" panose="05000000000000000000" pitchFamily="2" charset="2"/>
              <a:buChar char="v"/>
            </a:pPr>
            <a:r>
              <a:rPr lang="en-US" sz="2900" b="1" dirty="0">
                <a:solidFill>
                  <a:schemeClr val="tx1"/>
                </a:solidFill>
              </a:rPr>
              <a:t>Participate in the planning of the meeting agendas.</a:t>
            </a:r>
          </a:p>
          <a:p>
            <a:pPr lvl="0">
              <a:buFont typeface="Wingdings" panose="05000000000000000000" pitchFamily="2" charset="2"/>
              <a:buChar char="v"/>
            </a:pPr>
            <a:endParaRPr lang="en-US" sz="1300" b="1" dirty="0">
              <a:solidFill>
                <a:schemeClr val="tx1"/>
              </a:solidFill>
            </a:endParaRPr>
          </a:p>
          <a:p>
            <a:pPr lvl="0">
              <a:buFont typeface="Wingdings" panose="05000000000000000000" pitchFamily="2" charset="2"/>
              <a:buChar char="v"/>
            </a:pPr>
            <a:r>
              <a:rPr lang="en-US" sz="2900" b="1" dirty="0">
                <a:solidFill>
                  <a:schemeClr val="tx1"/>
                </a:solidFill>
              </a:rPr>
              <a:t>Have other such duties as are prescribed by the council.</a:t>
            </a:r>
          </a:p>
          <a:p>
            <a:pPr marL="0" indent="0">
              <a:buNone/>
            </a:pPr>
            <a:endParaRPr lang="en-US" sz="1800" b="1" dirty="0"/>
          </a:p>
          <a:p>
            <a:pPr marL="0" indent="0">
              <a:buNone/>
            </a:pPr>
            <a:endParaRPr lang="en-US" dirty="0"/>
          </a:p>
        </p:txBody>
      </p:sp>
      <p:sp>
        <p:nvSpPr>
          <p:cNvPr id="4" name="Title 1"/>
          <p:cNvSpPr txBox="1">
            <a:spLocks/>
          </p:cNvSpPr>
          <p:nvPr/>
        </p:nvSpPr>
        <p:spPr>
          <a:xfrm>
            <a:off x="6056027" y="464695"/>
            <a:ext cx="5351488" cy="924267"/>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200" b="1" i="0" u="none" strike="noStrike" kern="1200" cap="none" spc="0" normalizeH="0" baseline="0" noProof="0">
                <a:ln>
                  <a:noFill/>
                </a:ln>
                <a:solidFill>
                  <a:prstClr val="white"/>
                </a:solidFill>
                <a:effectLst/>
                <a:uLnTx/>
                <a:uFillTx/>
                <a:latin typeface="Calibri" panose="020F0502020204030204"/>
                <a:ea typeface="+mj-ea"/>
                <a:cs typeface="+mj-cs"/>
              </a:rPr>
              <a:t>FUNCIONARIOS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200" b="1" i="0" u="none" strike="noStrike" kern="1200" cap="none" spc="0" normalizeH="0" baseline="0" noProof="0">
                <a:ln>
                  <a:noFill/>
                </a:ln>
                <a:solidFill>
                  <a:prstClr val="white"/>
                </a:solidFill>
                <a:effectLst/>
                <a:uLnTx/>
                <a:uFillTx/>
                <a:latin typeface="Calibri" panose="020F0502020204030204"/>
                <a:ea typeface="+mj-ea"/>
                <a:cs typeface="+mj-cs"/>
              </a:rPr>
              <a:t>DEL SSC </a:t>
            </a:r>
          </a:p>
        </p:txBody>
      </p:sp>
      <p:sp>
        <p:nvSpPr>
          <p:cNvPr id="2" name="Rectangle 1"/>
          <p:cNvSpPr/>
          <p:nvPr/>
        </p:nvSpPr>
        <p:spPr>
          <a:xfrm>
            <a:off x="5531369" y="1244185"/>
            <a:ext cx="524657" cy="689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3"/>
          <p:cNvSpPr txBox="1">
            <a:spLocks/>
          </p:cNvSpPr>
          <p:nvPr/>
        </p:nvSpPr>
        <p:spPr>
          <a:xfrm>
            <a:off x="6093502" y="1493134"/>
            <a:ext cx="5276538" cy="4860369"/>
          </a:xfrm>
          <a:prstGeom prst="rect">
            <a:avLst/>
          </a:prstGeom>
          <a:solidFill>
            <a:schemeClr val="accent3">
              <a:lumMod val="20000"/>
              <a:lumOff val="80000"/>
            </a:schemeClr>
          </a:solidFill>
          <a:ln>
            <a:solidFill>
              <a:srgbClr val="0070C0"/>
            </a:solidFill>
          </a:ln>
        </p:spPr>
        <p:txBody>
          <a:bodyPr vert="horz" lIns="0" tIns="45720" rIns="0" bIns="45720" rtlCol="0">
            <a:normAutofit fontScale="6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None/>
              <a:tabLst/>
              <a:defRPr/>
            </a:pPr>
            <a:r>
              <a:rPr kumimoji="0" lang="es-CO" sz="5600" b="1" i="0" u="none" strike="noStrike" kern="1200" cap="none" spc="0" normalizeH="0" baseline="0" noProof="0">
                <a:ln>
                  <a:noFill/>
                </a:ln>
                <a:solidFill>
                  <a:srgbClr val="0070C0"/>
                </a:solidFill>
                <a:effectLst/>
                <a:uLnTx/>
                <a:uFillTx/>
                <a:latin typeface="Calibri" panose="020F0502020204030204"/>
                <a:ea typeface="+mn-ea"/>
                <a:cs typeface="+mn-cs"/>
              </a:rPr>
              <a:t>PRESIDENTE (A)</a:t>
            </a:r>
          </a:p>
          <a:p>
            <a:pPr marL="284163"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4200" b="0" i="0" u="none" strike="noStrike" kern="1200" cap="none" spc="0" normalizeH="0" baseline="0" noProof="0">
                <a:ln>
                  <a:noFill/>
                </a:ln>
                <a:solidFill>
                  <a:srgbClr val="0070C0"/>
                </a:solidFill>
                <a:effectLst/>
                <a:uLnTx/>
                <a:uFillTx/>
                <a:latin typeface="Calibri" panose="020F0502020204030204"/>
                <a:ea typeface="+mn-ea"/>
                <a:cs typeface="+mn-cs"/>
              </a:rPr>
              <a:t>Presidir en todas las reuniones</a:t>
            </a:r>
          </a:p>
          <a:p>
            <a:pPr marL="284163"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4200" b="0" i="0" u="none" strike="noStrike" kern="1200" cap="none" spc="0" normalizeH="0" baseline="0" noProof="0">
                <a:ln>
                  <a:noFill/>
                </a:ln>
                <a:solidFill>
                  <a:srgbClr val="0070C0"/>
                </a:solidFill>
                <a:effectLst/>
                <a:uLnTx/>
                <a:uFillTx/>
                <a:latin typeface="Calibri" panose="020F0502020204030204"/>
                <a:ea typeface="+mn-ea"/>
                <a:cs typeface="+mn-cs"/>
              </a:rPr>
              <a:t>Firmar todas las cartas, informes y cualquier otro tipo de comunicación del consejo.</a:t>
            </a:r>
          </a:p>
          <a:p>
            <a:pPr marL="284163"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4200" b="0" i="0" u="none" strike="noStrike" kern="1200" cap="none" spc="0" normalizeH="0" baseline="0" noProof="0">
                <a:ln>
                  <a:noFill/>
                </a:ln>
                <a:solidFill>
                  <a:srgbClr val="0070C0"/>
                </a:solidFill>
                <a:effectLst/>
                <a:uLnTx/>
                <a:uFillTx/>
                <a:latin typeface="Calibri" panose="020F0502020204030204"/>
                <a:ea typeface="+mn-ea"/>
                <a:cs typeface="+mn-cs"/>
              </a:rPr>
              <a:t>Desempeñar otros deberes apropiados para el cargo de Presidente(a).</a:t>
            </a:r>
          </a:p>
          <a:p>
            <a:pPr marL="284163"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4200" b="0" i="0" u="none" strike="noStrike" kern="1200" cap="none" spc="0" normalizeH="0" baseline="0" noProof="0">
                <a:ln>
                  <a:noFill/>
                </a:ln>
                <a:solidFill>
                  <a:srgbClr val="0070C0"/>
                </a:solidFill>
                <a:effectLst/>
                <a:uLnTx/>
                <a:uFillTx/>
                <a:latin typeface="Calibri" panose="020F0502020204030204"/>
                <a:ea typeface="+mn-ea"/>
                <a:cs typeface="+mn-cs"/>
              </a:rPr>
              <a:t>Participar en la planificación de las agendas para la reunión.</a:t>
            </a:r>
          </a:p>
          <a:p>
            <a:pPr marL="284163"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4200" b="0" i="0" u="none" strike="noStrike" kern="1200" cap="none" spc="0" normalizeH="0" baseline="0" noProof="0">
                <a:ln>
                  <a:noFill/>
                </a:ln>
                <a:solidFill>
                  <a:srgbClr val="0070C0"/>
                </a:solidFill>
                <a:effectLst/>
                <a:uLnTx/>
                <a:uFillTx/>
                <a:latin typeface="Calibri" panose="020F0502020204030204"/>
                <a:ea typeface="+mn-ea"/>
                <a:cs typeface="+mn-cs"/>
              </a:rPr>
              <a:t>Desempeñar otras responsabilidades según lo establezca el consejo.</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340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71459" y="1776280"/>
            <a:ext cx="4384062" cy="4427430"/>
          </a:xfrm>
          <a:prstGeom prst="rect">
            <a:avLst/>
          </a:prstGeom>
          <a:solidFill>
            <a:schemeClr val="accent1">
              <a:lumMod val="20000"/>
              <a:lumOff val="80000"/>
            </a:schemeClr>
          </a:solidFill>
          <a:ln>
            <a:solidFill>
              <a:srgbClr val="0070C0"/>
            </a:solidFill>
          </a:ln>
        </p:spPr>
        <p:txBody>
          <a:bodyPr wrap="square" rtlCol="0">
            <a:spAutoFit/>
          </a:bodyPr>
          <a:lstStyle/>
          <a:p>
            <a:pPr marL="0" marR="0" lvl="0" indent="0" algn="l" defTabSz="914400" rtl="0" eaLnBrk="1" fontAlgn="auto" latinLnBrk="0" hangingPunct="1">
              <a:lnSpc>
                <a:spcPct val="70000"/>
              </a:lnSpc>
              <a:spcBef>
                <a:spcPts val="1200"/>
              </a:spcBef>
              <a:spcAft>
                <a:spcPts val="200"/>
              </a:spcAft>
              <a:buClr>
                <a:srgbClr val="4A66AC"/>
              </a:buClr>
              <a:buSzPct val="100000"/>
              <a:buFontTx/>
              <a:buNone/>
              <a:tabLst/>
              <a:defRPr/>
            </a:pPr>
            <a:endParaRPr kumimoji="0" lang="en-US" sz="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70000"/>
              </a:lnSpc>
              <a:spcBef>
                <a:spcPts val="1200"/>
              </a:spcBef>
              <a:spcAft>
                <a:spcPts val="200"/>
              </a:spcAft>
              <a:buClr>
                <a:srgbClr val="4A66AC"/>
              </a:buClr>
              <a:buSzPct val="100000"/>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VICE-CHAIRPERSON</a:t>
            </a:r>
          </a:p>
          <a:p>
            <a:pPr marL="284163" marR="0" lvl="0" indent="-284163" algn="l" defTabSz="914400" rtl="0" eaLnBrk="1" fontAlgn="auto" latinLnBrk="0" hangingPunct="1">
              <a:lnSpc>
                <a:spcPct val="70000"/>
              </a:lnSpc>
              <a:spcBef>
                <a:spcPts val="1200"/>
              </a:spcBef>
              <a:spcAft>
                <a:spcPts val="200"/>
              </a:spcAft>
              <a:buClr>
                <a:srgbClr val="4A66AC"/>
              </a:buClr>
              <a:buSzPct val="100000"/>
              <a:buFont typeface="Wingdings" panose="05000000000000000000" pitchFamily="2" charset="2"/>
              <a:buChar char="v"/>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Represent the Chairperson in assigned duties.</a:t>
            </a:r>
          </a:p>
          <a:p>
            <a:pPr marL="284163" marR="0" lvl="0" indent="-284163" algn="l" defTabSz="914400" rtl="0" eaLnBrk="1" fontAlgn="auto" latinLnBrk="0" hangingPunct="1">
              <a:lnSpc>
                <a:spcPct val="70000"/>
              </a:lnSpc>
              <a:spcBef>
                <a:spcPts val="1200"/>
              </a:spcBef>
              <a:spcAft>
                <a:spcPts val="200"/>
              </a:spcAft>
              <a:buClr>
                <a:srgbClr val="4A66AC"/>
              </a:buClr>
              <a:buSzPct val="100000"/>
              <a:buFont typeface="Wingdings" panose="05000000000000000000" pitchFamily="2" charset="2"/>
              <a:buChar char="v"/>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163" marR="0" lvl="0" indent="-284163" algn="l" defTabSz="914400" rtl="0" eaLnBrk="1" fontAlgn="auto" latinLnBrk="0" hangingPunct="1">
              <a:lnSpc>
                <a:spcPct val="70000"/>
              </a:lnSpc>
              <a:spcBef>
                <a:spcPts val="1200"/>
              </a:spcBef>
              <a:spcAft>
                <a:spcPts val="200"/>
              </a:spcAft>
              <a:buClr>
                <a:srgbClr val="4A66AC"/>
              </a:buClr>
              <a:buSzPct val="100000"/>
              <a:buFont typeface="Wingdings" panose="05000000000000000000" pitchFamily="2" charset="2"/>
              <a:buChar char="v"/>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Substitute for the Chairperson in his or her absence.</a:t>
            </a:r>
          </a:p>
          <a:p>
            <a:pPr marL="284163" marR="0" lvl="0" indent="-284163" algn="l" defTabSz="914400" rtl="0" eaLnBrk="1" fontAlgn="auto" latinLnBrk="0" hangingPunct="1">
              <a:lnSpc>
                <a:spcPct val="70000"/>
              </a:lnSpc>
              <a:spcBef>
                <a:spcPts val="1200"/>
              </a:spcBef>
              <a:spcAft>
                <a:spcPts val="200"/>
              </a:spcAft>
              <a:buClr>
                <a:srgbClr val="4A66AC"/>
              </a:buClr>
              <a:buSzPct val="100000"/>
              <a:buFont typeface="Wingdings" panose="05000000000000000000" pitchFamily="2" charset="2"/>
              <a:buChar char="v"/>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163" marR="0" lvl="0" indent="-284163" algn="l" defTabSz="914400" rtl="0" eaLnBrk="1" fontAlgn="auto" latinLnBrk="0" hangingPunct="1">
              <a:lnSpc>
                <a:spcPct val="70000"/>
              </a:lnSpc>
              <a:spcBef>
                <a:spcPts val="1200"/>
              </a:spcBef>
              <a:spcAft>
                <a:spcPts val="200"/>
              </a:spcAft>
              <a:buClr>
                <a:srgbClr val="4A66AC"/>
              </a:buClr>
              <a:buSzPct val="100000"/>
              <a:buFont typeface="Wingdings" panose="05000000000000000000" pitchFamily="2" charset="2"/>
              <a:buChar char="v"/>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Participate in the planning of the agenda.</a:t>
            </a:r>
          </a:p>
          <a:p>
            <a:pPr marL="0" marR="0" lvl="0" indent="0" algn="l" defTabSz="914400" rtl="0" eaLnBrk="1" fontAlgn="auto" latinLnBrk="0" hangingPunct="1">
              <a:lnSpc>
                <a:spcPct val="70000"/>
              </a:lnSpc>
              <a:spcBef>
                <a:spcPts val="1200"/>
              </a:spcBef>
              <a:spcAft>
                <a:spcPts val="200"/>
              </a:spcAft>
              <a:buClr>
                <a:srgbClr val="4A66AC"/>
              </a:buClr>
              <a:buSzPct val="100000"/>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1"/>
          <p:cNvSpPr txBox="1">
            <a:spLocks/>
          </p:cNvSpPr>
          <p:nvPr/>
        </p:nvSpPr>
        <p:spPr>
          <a:xfrm>
            <a:off x="599091" y="488732"/>
            <a:ext cx="4225157" cy="1280571"/>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School Site Council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OFFICERS </a:t>
            </a:r>
          </a:p>
        </p:txBody>
      </p:sp>
      <p:sp>
        <p:nvSpPr>
          <p:cNvPr id="4" name="Title 1"/>
          <p:cNvSpPr txBox="1">
            <a:spLocks/>
          </p:cNvSpPr>
          <p:nvPr/>
        </p:nvSpPr>
        <p:spPr>
          <a:xfrm>
            <a:off x="5981075" y="464695"/>
            <a:ext cx="5426440" cy="1311585"/>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200" b="1" i="0" u="none" strike="noStrike" kern="1200" cap="none" spc="0" normalizeH="0" baseline="0" noProof="0">
                <a:ln>
                  <a:noFill/>
                </a:ln>
                <a:solidFill>
                  <a:prstClr val="white"/>
                </a:solidFill>
                <a:effectLst/>
                <a:uLnTx/>
                <a:uFillTx/>
                <a:latin typeface="Calibri" panose="020F0502020204030204"/>
                <a:ea typeface="+mj-ea"/>
                <a:cs typeface="+mj-cs"/>
              </a:rPr>
              <a:t>FUNCIONARIOS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200" b="1" i="0" u="none" strike="noStrike" kern="1200" cap="none" spc="0" normalizeH="0" baseline="0" noProof="0">
                <a:ln>
                  <a:noFill/>
                </a:ln>
                <a:solidFill>
                  <a:prstClr val="white"/>
                </a:solidFill>
                <a:effectLst/>
                <a:uLnTx/>
                <a:uFillTx/>
                <a:latin typeface="Calibri" panose="020F0502020204030204"/>
                <a:ea typeface="+mj-ea"/>
                <a:cs typeface="+mj-cs"/>
              </a:rPr>
              <a:t>DEL SSC </a:t>
            </a:r>
          </a:p>
        </p:txBody>
      </p:sp>
      <p:sp>
        <p:nvSpPr>
          <p:cNvPr id="5" name="TextBox 4"/>
          <p:cNvSpPr txBox="1"/>
          <p:nvPr/>
        </p:nvSpPr>
        <p:spPr>
          <a:xfrm>
            <a:off x="5997387" y="1773147"/>
            <a:ext cx="5365157" cy="4472506"/>
          </a:xfrm>
          <a:prstGeom prst="rect">
            <a:avLst/>
          </a:prstGeom>
          <a:solidFill>
            <a:schemeClr val="accent1">
              <a:lumMod val="20000"/>
              <a:lumOff val="80000"/>
            </a:schemeClr>
          </a:solidFill>
          <a:ln>
            <a:solidFill>
              <a:srgbClr val="0070C0"/>
            </a:solidFill>
          </a:ln>
        </p:spPr>
        <p:txBody>
          <a:bodyPr wrap="square" rtlCol="0">
            <a:spAutoFit/>
          </a:bodyPr>
          <a:lstStyle/>
          <a:p>
            <a:pPr marL="0" marR="0" lvl="0" indent="0" algn="l" defTabSz="914400" rtl="0" eaLnBrk="1" fontAlgn="auto" latinLnBrk="0" hangingPunct="1">
              <a:lnSpc>
                <a:spcPct val="70000"/>
              </a:lnSpc>
              <a:spcBef>
                <a:spcPts val="1200"/>
              </a:spcBef>
              <a:spcAft>
                <a:spcPts val="200"/>
              </a:spcAft>
              <a:buClr>
                <a:srgbClr val="4A66AC"/>
              </a:buClr>
              <a:buSzPct val="100000"/>
              <a:buFontTx/>
              <a:buNone/>
              <a:tabLst/>
              <a:defRPr/>
            </a:pPr>
            <a:endParaRPr kumimoji="0" lang="es-CO" sz="800" b="1"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70000"/>
              </a:lnSpc>
              <a:spcBef>
                <a:spcPts val="1200"/>
              </a:spcBef>
              <a:spcAft>
                <a:spcPts val="200"/>
              </a:spcAft>
              <a:buClr>
                <a:srgbClr val="4A66AC"/>
              </a:buClr>
              <a:buSzPct val="100000"/>
              <a:buFontTx/>
              <a:buNone/>
              <a:tabLst/>
              <a:defRPr/>
            </a:pPr>
            <a:r>
              <a:rPr kumimoji="0" lang="es-CO" sz="2800" b="1" i="0" u="none" strike="noStrike" kern="1200" cap="none" spc="0" normalizeH="0" baseline="0" noProof="0">
                <a:ln>
                  <a:noFill/>
                </a:ln>
                <a:solidFill>
                  <a:srgbClr val="0070C0"/>
                </a:solidFill>
                <a:effectLst/>
                <a:uLnTx/>
                <a:uFillTx/>
                <a:latin typeface="Calibri" panose="020F0502020204030204"/>
                <a:ea typeface="+mn-ea"/>
                <a:cs typeface="+mn-cs"/>
              </a:rPr>
              <a:t>VICE-PRESIDENTE(A)</a:t>
            </a:r>
            <a:endParaRPr kumimoji="0" lang="es-CO"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800" b="0" i="0" u="none" strike="noStrike" kern="1200" cap="none" spc="0" normalizeH="0" baseline="0" noProof="0">
                <a:ln>
                  <a:noFill/>
                </a:ln>
                <a:solidFill>
                  <a:srgbClr val="0070C0"/>
                </a:solidFill>
                <a:effectLst/>
                <a:uLnTx/>
                <a:uFillTx/>
                <a:latin typeface="Calibri" panose="020F0502020204030204"/>
                <a:ea typeface="+mn-ea"/>
                <a:cs typeface="+mn-cs"/>
              </a:rPr>
              <a:t>Representar al Presidente(a) en sus deberes asignados.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2800" b="0" i="0" u="none" strike="noStrike" kern="1200" cap="none" spc="0" normalizeH="0" baseline="0" noProof="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800" b="0" i="0" u="none" strike="noStrike" kern="1200" cap="none" spc="0" normalizeH="0" baseline="0" noProof="0">
                <a:ln>
                  <a:noFill/>
                </a:ln>
                <a:solidFill>
                  <a:srgbClr val="0070C0"/>
                </a:solidFill>
                <a:effectLst/>
                <a:uLnTx/>
                <a:uFillTx/>
                <a:latin typeface="Calibri" panose="020F0502020204030204"/>
                <a:ea typeface="+mn-ea"/>
                <a:cs typeface="+mn-cs"/>
              </a:rPr>
              <a:t>Sustituir al Presidente(a) en su ausencia.</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2800" b="0" i="0" u="none" strike="noStrike" kern="1200" cap="none" spc="0" normalizeH="0" baseline="0" noProof="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800" b="0" i="0" u="none" strike="noStrike" kern="1200" cap="none" spc="0" normalizeH="0" baseline="0" noProof="0">
                <a:ln>
                  <a:noFill/>
                </a:ln>
                <a:solidFill>
                  <a:srgbClr val="0070C0"/>
                </a:solidFill>
                <a:effectLst/>
                <a:uLnTx/>
                <a:uFillTx/>
                <a:latin typeface="Calibri" panose="020F0502020204030204"/>
                <a:ea typeface="+mn-ea"/>
                <a:cs typeface="+mn-cs"/>
              </a:rPr>
              <a:t>Participar en la planificación de la agenda</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 name="Rectangle 5"/>
          <p:cNvSpPr/>
          <p:nvPr/>
        </p:nvSpPr>
        <p:spPr>
          <a:xfrm>
            <a:off x="4886793" y="1319136"/>
            <a:ext cx="1094281" cy="689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197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07820" y="1757855"/>
            <a:ext cx="4705159" cy="4708981"/>
          </a:xfrm>
          <a:prstGeom prst="rect">
            <a:avLst/>
          </a:prstGeom>
          <a:solidFill>
            <a:schemeClr val="accent2">
              <a:lumMod val="20000"/>
              <a:lumOff val="80000"/>
            </a:schemeClr>
          </a:solidFill>
          <a:ln>
            <a:solidFill>
              <a:srgbClr val="0070C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SECRETARY</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Conduct roll call to establish quorum.</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Keep minutes of all regular and additional meetings of the council.</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Provide the signed and dated original meeting minutes to the principal or designee.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Assist in keeping the records of the council.</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Maintain a current roster of the council members.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Perform other such duties as are assigned by the Chairperson.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Participate in the planning of the agenda.</a:t>
            </a:r>
          </a:p>
        </p:txBody>
      </p:sp>
      <p:sp>
        <p:nvSpPr>
          <p:cNvPr id="7" name="Title 1"/>
          <p:cNvSpPr txBox="1">
            <a:spLocks/>
          </p:cNvSpPr>
          <p:nvPr/>
        </p:nvSpPr>
        <p:spPr>
          <a:xfrm>
            <a:off x="520264" y="488732"/>
            <a:ext cx="4824246" cy="1280571"/>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School Site Council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OFFICERS </a:t>
            </a:r>
          </a:p>
        </p:txBody>
      </p:sp>
      <p:sp>
        <p:nvSpPr>
          <p:cNvPr id="4" name="Title 1"/>
          <p:cNvSpPr txBox="1">
            <a:spLocks/>
          </p:cNvSpPr>
          <p:nvPr/>
        </p:nvSpPr>
        <p:spPr>
          <a:xfrm>
            <a:off x="6056027" y="464695"/>
            <a:ext cx="5351488" cy="1311585"/>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200" b="1" i="0" u="none" strike="noStrike" kern="1200" cap="none" spc="0" normalizeH="0" baseline="0" noProof="0">
                <a:ln>
                  <a:noFill/>
                </a:ln>
                <a:solidFill>
                  <a:prstClr val="white"/>
                </a:solidFill>
                <a:effectLst/>
                <a:uLnTx/>
                <a:uFillTx/>
                <a:latin typeface="Calibri" panose="020F0502020204030204"/>
                <a:ea typeface="+mj-ea"/>
                <a:cs typeface="+mj-cs"/>
              </a:rPr>
              <a:t>FUNCIONARIOS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200" b="1" i="0" u="none" strike="noStrike" kern="1200" cap="none" spc="0" normalizeH="0" baseline="0" noProof="0">
                <a:ln>
                  <a:noFill/>
                </a:ln>
                <a:solidFill>
                  <a:prstClr val="white"/>
                </a:solidFill>
                <a:effectLst/>
                <a:uLnTx/>
                <a:uFillTx/>
                <a:latin typeface="Calibri" panose="020F0502020204030204"/>
                <a:ea typeface="+mj-ea"/>
                <a:cs typeface="+mj-cs"/>
              </a:rPr>
              <a:t>DEL SSC </a:t>
            </a:r>
          </a:p>
        </p:txBody>
      </p:sp>
      <p:sp>
        <p:nvSpPr>
          <p:cNvPr id="5" name="TextBox 4"/>
          <p:cNvSpPr txBox="1"/>
          <p:nvPr/>
        </p:nvSpPr>
        <p:spPr>
          <a:xfrm>
            <a:off x="6057642" y="1723234"/>
            <a:ext cx="5304902" cy="4647426"/>
          </a:xfrm>
          <a:prstGeom prst="rect">
            <a:avLst/>
          </a:prstGeom>
          <a:solidFill>
            <a:schemeClr val="accent2">
              <a:lumMod val="20000"/>
              <a:lumOff val="80000"/>
            </a:schemeClr>
          </a:solidFill>
          <a:ln>
            <a:solidFill>
              <a:srgbClr val="0070C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a:ln>
                  <a:noFill/>
                </a:ln>
                <a:solidFill>
                  <a:srgbClr val="0070C0"/>
                </a:solidFill>
                <a:effectLst/>
                <a:uLnTx/>
                <a:uFillTx/>
                <a:latin typeface="Calibri" panose="020F0502020204030204"/>
                <a:ea typeface="+mn-ea"/>
                <a:cs typeface="+mn-cs"/>
              </a:rPr>
              <a:t>SECRETARIO(A)</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Pasar lista para establecer quórum</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Llevar registro de todas las reuniones ordinarias y reuniones adicionales del consejo.</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Proveer la copia original del acta firmada y fechada al director o persona asignada.</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Ayudar con mantener los registros del consejo.</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Mantener una lista actualizada de los miembros del consejo.</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Desempeñar otros deberes que son asignados por el Presidente(a)</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Participar en la planificación de la agenda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366479" y="1259176"/>
            <a:ext cx="689546" cy="689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249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59525" y="1774173"/>
            <a:ext cx="4095137" cy="4524315"/>
          </a:xfrm>
          <a:prstGeom prst="rect">
            <a:avLst/>
          </a:prstGeom>
          <a:solidFill>
            <a:schemeClr val="accent4">
              <a:lumMod val="20000"/>
              <a:lumOff val="80000"/>
            </a:schemeClr>
          </a:solidFill>
          <a:ln>
            <a:solidFill>
              <a:srgbClr val="0070C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PARLIAMENTARIAN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Assist the Chairperson in ensuring all rules and bylaws are followed.</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Be knowledgeable about the California Open Meeting Law (Greene Act), District policies, bylaws of the council, and selected parliamentary procedures.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Participate in the planning of the agenda.</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p:cNvSpPr txBox="1">
            <a:spLocks/>
          </p:cNvSpPr>
          <p:nvPr/>
        </p:nvSpPr>
        <p:spPr>
          <a:xfrm>
            <a:off x="599091" y="488732"/>
            <a:ext cx="4225157" cy="1280571"/>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School Site Council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OFFICERS </a:t>
            </a:r>
          </a:p>
        </p:txBody>
      </p:sp>
      <p:sp>
        <p:nvSpPr>
          <p:cNvPr id="4" name="Title 1"/>
          <p:cNvSpPr txBox="1">
            <a:spLocks/>
          </p:cNvSpPr>
          <p:nvPr/>
        </p:nvSpPr>
        <p:spPr>
          <a:xfrm>
            <a:off x="6056027" y="464695"/>
            <a:ext cx="5351488" cy="1311585"/>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200" b="1" i="0" u="none" strike="noStrike" kern="1200" cap="none" spc="0" normalizeH="0" baseline="0" noProof="0">
                <a:ln>
                  <a:noFill/>
                </a:ln>
                <a:solidFill>
                  <a:prstClr val="white"/>
                </a:solidFill>
                <a:effectLst/>
                <a:uLnTx/>
                <a:uFillTx/>
                <a:latin typeface="Calibri" panose="020F0502020204030204"/>
                <a:ea typeface="+mj-ea"/>
                <a:cs typeface="+mj-cs"/>
              </a:rPr>
              <a:t>FUNCIONARIOS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200" b="1" i="0" u="none" strike="noStrike" kern="1200" cap="none" spc="0" normalizeH="0" baseline="0" noProof="0">
                <a:ln>
                  <a:noFill/>
                </a:ln>
                <a:solidFill>
                  <a:prstClr val="white"/>
                </a:solidFill>
                <a:effectLst/>
                <a:uLnTx/>
                <a:uFillTx/>
                <a:latin typeface="Calibri" panose="020F0502020204030204"/>
                <a:ea typeface="+mj-ea"/>
                <a:cs typeface="+mj-cs"/>
              </a:rPr>
              <a:t>DEL SSC </a:t>
            </a:r>
          </a:p>
        </p:txBody>
      </p:sp>
      <p:sp>
        <p:nvSpPr>
          <p:cNvPr id="5" name="TextBox 4"/>
          <p:cNvSpPr txBox="1"/>
          <p:nvPr/>
        </p:nvSpPr>
        <p:spPr>
          <a:xfrm>
            <a:off x="6088592" y="1735406"/>
            <a:ext cx="5504317" cy="4605433"/>
          </a:xfrm>
          <a:prstGeom prst="rect">
            <a:avLst/>
          </a:prstGeom>
          <a:solidFill>
            <a:schemeClr val="accent4">
              <a:lumMod val="20000"/>
              <a:lumOff val="80000"/>
            </a:schemeClr>
          </a:solidFill>
          <a:ln>
            <a:solidFill>
              <a:srgbClr val="0070C0"/>
            </a:solidFill>
          </a:ln>
        </p:spPr>
        <p:txBody>
          <a:bodyPr wrap="square" rtlCol="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a:ln>
                  <a:noFill/>
                </a:ln>
                <a:solidFill>
                  <a:srgbClr val="0070C0"/>
                </a:solidFill>
                <a:effectLst/>
                <a:uLnTx/>
                <a:uFillTx/>
                <a:latin typeface="Calibri" panose="020F0502020204030204"/>
                <a:ea typeface="+mn-ea"/>
                <a:cs typeface="+mn-cs"/>
              </a:rPr>
              <a:t>REPRESENTANTE PARLAMENTARIO </a:t>
            </a:r>
          </a:p>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s-CO" sz="2200" b="0" i="0" u="none" strike="noStrike" kern="1200" cap="none" spc="0" normalizeH="0" baseline="0" noProof="0">
                <a:ln>
                  <a:noFill/>
                </a:ln>
                <a:solidFill>
                  <a:srgbClr val="629DD1">
                    <a:lumMod val="75000"/>
                  </a:srgbClr>
                </a:solidFill>
                <a:effectLst/>
                <a:uLnTx/>
                <a:uFillTx/>
                <a:latin typeface="Calibri" panose="020F0502020204030204"/>
                <a:ea typeface="+mn-ea"/>
                <a:cs typeface="+mn-cs"/>
              </a:rPr>
              <a:t>Ayudar al Presidente(a) para garantizar que todos los reglamentos y estatutos se cumplan.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2200" b="0" i="0" u="none" strike="noStrike" kern="1200" cap="none" spc="0" normalizeH="0" baseline="0" noProof="0">
              <a:ln>
                <a:noFill/>
              </a:ln>
              <a:solidFill>
                <a:srgbClr val="629DD1">
                  <a:lumMod val="75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200" b="0" i="0" u="none" strike="noStrike" kern="1200" cap="none" spc="0" normalizeH="0" baseline="0" noProof="0">
                <a:ln>
                  <a:noFill/>
                </a:ln>
                <a:solidFill>
                  <a:srgbClr val="629DD1">
                    <a:lumMod val="75000"/>
                  </a:srgbClr>
                </a:solidFill>
                <a:effectLst/>
                <a:uLnTx/>
                <a:uFillTx/>
                <a:latin typeface="Calibri" panose="020F0502020204030204"/>
                <a:ea typeface="+mn-ea"/>
                <a:cs typeface="+mn-cs"/>
              </a:rPr>
              <a:t>Tener conocimientos del Decreto de Reuniones Abiertas (Decreto </a:t>
            </a:r>
            <a:r>
              <a:rPr kumimoji="0" lang="es-CO" sz="2200" b="0" i="0" u="none" strike="noStrike" kern="1200" cap="none" spc="0" normalizeH="0" baseline="0" noProof="0" err="1">
                <a:ln>
                  <a:noFill/>
                </a:ln>
                <a:solidFill>
                  <a:srgbClr val="629DD1">
                    <a:lumMod val="75000"/>
                  </a:srgbClr>
                </a:solidFill>
                <a:effectLst/>
                <a:uLnTx/>
                <a:uFillTx/>
                <a:latin typeface="Calibri" panose="020F0502020204030204"/>
                <a:ea typeface="+mn-ea"/>
                <a:cs typeface="+mn-cs"/>
              </a:rPr>
              <a:t>Greene</a:t>
            </a:r>
            <a:r>
              <a:rPr kumimoji="0" lang="es-CO" sz="2200" b="0" i="0" u="none" strike="noStrike" kern="1200" cap="none" spc="0" normalizeH="0" baseline="0" noProof="0">
                <a:ln>
                  <a:noFill/>
                </a:ln>
                <a:solidFill>
                  <a:srgbClr val="629DD1">
                    <a:lumMod val="75000"/>
                  </a:srgbClr>
                </a:solidFill>
                <a:effectLst/>
                <a:uLnTx/>
                <a:uFillTx/>
                <a:latin typeface="Calibri" panose="020F0502020204030204"/>
                <a:ea typeface="+mn-ea"/>
                <a:cs typeface="+mn-cs"/>
              </a:rPr>
              <a:t>), las políticas del Distrito, los estatutos del consejo y de los selectos procedimientos parlamentarios.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2200" b="0" i="0" u="none" strike="noStrike" kern="1200" cap="none" spc="0" normalizeH="0" baseline="0" noProof="0">
              <a:ln>
                <a:noFill/>
              </a:ln>
              <a:solidFill>
                <a:srgbClr val="629DD1">
                  <a:lumMod val="75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200" b="0" i="0" u="none" strike="noStrike" kern="1200" cap="none" spc="0" normalizeH="0" baseline="0" noProof="0">
                <a:ln>
                  <a:noFill/>
                </a:ln>
                <a:solidFill>
                  <a:srgbClr val="629DD1">
                    <a:lumMod val="75000"/>
                  </a:srgbClr>
                </a:solidFill>
                <a:effectLst/>
                <a:uLnTx/>
                <a:uFillTx/>
                <a:latin typeface="Calibri" panose="020F0502020204030204"/>
                <a:ea typeface="+mn-ea"/>
                <a:cs typeface="+mn-cs"/>
              </a:rPr>
              <a:t>Participar en la planificación de la agenda</a:t>
            </a:r>
          </a:p>
        </p:txBody>
      </p:sp>
      <p:sp>
        <p:nvSpPr>
          <p:cNvPr id="6" name="Rectangle 5"/>
          <p:cNvSpPr/>
          <p:nvPr/>
        </p:nvSpPr>
        <p:spPr>
          <a:xfrm>
            <a:off x="4856814" y="1259176"/>
            <a:ext cx="1199212" cy="884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071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2"/>
          <p:cNvPicPr preferRelativeResize="0"/>
          <p:nvPr/>
        </p:nvPicPr>
        <p:blipFill>
          <a:blip r:embed="rId3">
            <a:alphaModFix/>
          </a:blip>
          <a:stretch>
            <a:fillRect/>
          </a:stretch>
        </p:blipFill>
        <p:spPr>
          <a:xfrm>
            <a:off x="7048500" y="188025"/>
            <a:ext cx="4619400" cy="5888926"/>
          </a:xfrm>
          <a:prstGeom prst="rect">
            <a:avLst/>
          </a:prstGeom>
          <a:noFill/>
          <a:ln w="28575" cap="flat" cmpd="sng">
            <a:solidFill>
              <a:schemeClr val="dk2"/>
            </a:solidFill>
            <a:prstDash val="solid"/>
            <a:round/>
            <a:headEnd type="none" w="sm" len="sm"/>
            <a:tailEnd type="none" w="sm" len="sm"/>
          </a:ln>
        </p:spPr>
      </p:pic>
      <p:sp>
        <p:nvSpPr>
          <p:cNvPr id="150" name="Google Shape;150;p22"/>
          <p:cNvSpPr txBox="1"/>
          <p:nvPr/>
        </p:nvSpPr>
        <p:spPr>
          <a:xfrm>
            <a:off x="622398" y="2702625"/>
            <a:ext cx="5311550" cy="1147950"/>
          </a:xfrm>
          <a:prstGeom prst="rect">
            <a:avLst/>
          </a:prstGeom>
          <a:solidFill>
            <a:srgbClr val="A4C2F4"/>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000000"/>
                </a:solidFill>
                <a:effectLst/>
                <a:uLnTx/>
                <a:uFillTx/>
                <a:latin typeface="Calibri"/>
                <a:ea typeface="Calibri"/>
                <a:cs typeface="Calibri"/>
                <a:sym typeface="Calibri"/>
              </a:rPr>
              <a:t>**INSERT </a:t>
            </a:r>
            <a:br>
              <a:rPr kumimoji="0" lang="en-US"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en-US" b="1" i="0" u="none" strike="noStrike" kern="0" cap="none" spc="0" normalizeH="0" baseline="0" noProof="0" dirty="0">
                <a:ln>
                  <a:noFill/>
                </a:ln>
                <a:solidFill>
                  <a:srgbClr val="000000"/>
                </a:solidFill>
                <a:effectLst/>
                <a:uLnTx/>
                <a:uFillTx/>
                <a:latin typeface="Calibri"/>
                <a:ea typeface="Calibri"/>
                <a:cs typeface="Calibri"/>
                <a:sym typeface="Calibri"/>
              </a:rPr>
              <a:t>YOUR SCHOOL’S  VERSION OF THE NOMINATION FORM (only for Orientation)</a:t>
            </a:r>
            <a:endParaRPr kumimoji="0" b="1" i="0" u="none" strike="noStrike" kern="0" cap="none" spc="0" normalizeH="0" baseline="0" noProof="0" dirty="0">
              <a:ln>
                <a:noFill/>
              </a:ln>
              <a:solidFill>
                <a:srgbClr val="000000"/>
              </a:solidFill>
              <a:effectLst/>
              <a:highlight>
                <a:srgbClr val="6D9EEB"/>
              </a:highligh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E3B86579-EC77-FA48-B534-2D549030FCF8}"/>
              </a:ext>
            </a:extLst>
          </p:cNvPr>
          <p:cNvSpPr txBox="1"/>
          <p:nvPr/>
        </p:nvSpPr>
        <p:spPr>
          <a:xfrm>
            <a:off x="812800" y="317500"/>
            <a:ext cx="4273606" cy="523220"/>
          </a:xfrm>
          <a:prstGeom prst="rect">
            <a:avLst/>
          </a:prstGeom>
          <a:noFill/>
        </p:spPr>
        <p:txBody>
          <a:bodyPr wrap="none" rtlCol="0">
            <a:spAutoFit/>
          </a:bodyPr>
          <a:lstStyle/>
          <a:p>
            <a:r>
              <a:rPr lang="en-US" sz="2800" dirty="0"/>
              <a:t>Options for Self-Nomination</a:t>
            </a:r>
          </a:p>
        </p:txBody>
      </p:sp>
      <p:sp>
        <p:nvSpPr>
          <p:cNvPr id="2" name="TextBox 1">
            <a:extLst>
              <a:ext uri="{FF2B5EF4-FFF2-40B4-BE49-F238E27FC236}">
                <a16:creationId xmlns:a16="http://schemas.microsoft.com/office/drawing/2014/main" id="{1C8A41F9-4965-E447-9A3B-2D9264CE70EA}"/>
              </a:ext>
            </a:extLst>
          </p:cNvPr>
          <p:cNvSpPr txBox="1"/>
          <p:nvPr/>
        </p:nvSpPr>
        <p:spPr>
          <a:xfrm>
            <a:off x="938784" y="1219200"/>
            <a:ext cx="3840480" cy="1200329"/>
          </a:xfrm>
          <a:prstGeom prst="rect">
            <a:avLst/>
          </a:prstGeom>
          <a:noFill/>
        </p:spPr>
        <p:txBody>
          <a:bodyPr wrap="square" rtlCol="0">
            <a:spAutoFit/>
          </a:bodyPr>
          <a:lstStyle/>
          <a:p>
            <a:r>
              <a:rPr lang="en-US" sz="2400" dirty="0">
                <a:solidFill>
                  <a:srgbClr val="C00000"/>
                </a:solidFill>
              </a:rPr>
              <a:t>Explain the process for distributing/collecting </a:t>
            </a:r>
          </a:p>
          <a:p>
            <a:r>
              <a:rPr lang="en-US" sz="2400" dirty="0">
                <a:solidFill>
                  <a:srgbClr val="C00000"/>
                </a:solidFill>
              </a:rPr>
              <a:t>Self-Nomination Forms</a:t>
            </a:r>
          </a:p>
        </p:txBody>
      </p:sp>
    </p:spTree>
    <p:extLst>
      <p:ext uri="{BB962C8B-B14F-4D97-AF65-F5344CB8AC3E}">
        <p14:creationId xmlns:p14="http://schemas.microsoft.com/office/powerpoint/2010/main" val="2882620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777" y="305202"/>
            <a:ext cx="11512446"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solidFill>
                    <a:sysClr val="windowText" lastClr="000000"/>
                  </a:solidFill>
                  <a:prstDash val="solid"/>
                </a:ln>
                <a:solidFill>
                  <a:sysClr val="windowText" lastClr="000000"/>
                </a:solidFill>
                <a:effectLst>
                  <a:outerShdw blurRad="50000" dist="50800" dir="7500000" algn="tl">
                    <a:srgbClr val="000000">
                      <a:shade val="5000"/>
                      <a:alpha val="35000"/>
                    </a:srgbClr>
                  </a:outerShdw>
                </a:effectLst>
                <a:uLnTx/>
                <a:uFillTx/>
                <a:latin typeface="Calibri Light" panose="020F0302020204030204"/>
                <a:ea typeface="+mn-ea"/>
                <a:cs typeface="+mn-cs"/>
              </a:rPr>
              <a:t>Questions?                                     ¿</a:t>
            </a:r>
            <a:r>
              <a:rPr kumimoji="0" lang="es-MX" sz="4000" b="1" i="0" u="none" strike="noStrike" kern="1200" cap="none" spc="0" normalizeH="0" baseline="0" noProof="0" dirty="0">
                <a:ln w="19050">
                  <a:solidFill>
                    <a:sysClr val="windowText" lastClr="000000"/>
                  </a:solidFill>
                  <a:prstDash val="solid"/>
                </a:ln>
                <a:solidFill>
                  <a:sysClr val="windowText" lastClr="000000"/>
                </a:solidFill>
                <a:effectLst>
                  <a:outerShdw blurRad="50000" dist="50800" dir="7500000" algn="tl">
                    <a:srgbClr val="000000">
                      <a:shade val="5000"/>
                      <a:alpha val="35000"/>
                    </a:srgbClr>
                  </a:outerShdw>
                </a:effectLst>
                <a:uLnTx/>
                <a:uFillTx/>
                <a:latin typeface="Calibri Light" panose="020F0302020204030204"/>
                <a:ea typeface="+mn-ea"/>
                <a:cs typeface="+mn-cs"/>
              </a:rPr>
              <a:t>Preguntas</a:t>
            </a:r>
            <a:r>
              <a:rPr kumimoji="0" lang="en-US" sz="4000" b="1" i="0" u="none" strike="noStrike" kern="1200" cap="none" spc="0" normalizeH="0" baseline="0" noProof="0" dirty="0">
                <a:ln w="19050">
                  <a:solidFill>
                    <a:sysClr val="windowText" lastClr="000000"/>
                  </a:solidFill>
                  <a:prstDash val="solid"/>
                </a:ln>
                <a:solidFill>
                  <a:sysClr val="windowText" lastClr="000000"/>
                </a:solidFill>
                <a:effectLst>
                  <a:outerShdw blurRad="50000" dist="50800" dir="7500000" algn="tl">
                    <a:srgbClr val="000000">
                      <a:shade val="5000"/>
                      <a:alpha val="35000"/>
                    </a:srgbClr>
                  </a:outerShdw>
                </a:effectLst>
                <a:uLnTx/>
                <a:uFillTx/>
                <a:latin typeface="Calibri Light" panose="020F0302020204030204"/>
                <a:ea typeface="+mn-ea"/>
                <a:cs typeface="+mn-cs"/>
              </a:rPr>
              <a:t>?</a:t>
            </a:r>
          </a:p>
        </p:txBody>
      </p:sp>
      <p:sp>
        <p:nvSpPr>
          <p:cNvPr id="2" name="Rectangle 1"/>
          <p:cNvSpPr/>
          <p:nvPr/>
        </p:nvSpPr>
        <p:spPr>
          <a:xfrm>
            <a:off x="1109272" y="1573967"/>
            <a:ext cx="10313233" cy="284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2458387" y="1439055"/>
            <a:ext cx="7674964" cy="4886793"/>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789" y="2218545"/>
            <a:ext cx="6591803" cy="354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488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1FFC9-1366-5E41-8B96-1F557DD54D51}"/>
              </a:ext>
            </a:extLst>
          </p:cNvPr>
          <p:cNvSpPr txBox="1"/>
          <p:nvPr/>
        </p:nvSpPr>
        <p:spPr>
          <a:xfrm>
            <a:off x="2038350" y="895350"/>
            <a:ext cx="8366422" cy="646331"/>
          </a:xfrm>
          <a:prstGeom prst="rect">
            <a:avLst/>
          </a:prstGeom>
          <a:noFill/>
        </p:spPr>
        <p:txBody>
          <a:bodyPr wrap="square" rtlCol="0">
            <a:spAutoFit/>
          </a:bodyPr>
          <a:lstStyle/>
          <a:p>
            <a:r>
              <a:rPr lang="en-US" sz="3600" b="1" dirty="0"/>
              <a:t>Break  </a:t>
            </a:r>
            <a:r>
              <a:rPr lang="en-US" sz="3600" b="1" dirty="0">
                <a:solidFill>
                  <a:srgbClr val="0070C0"/>
                </a:solidFill>
              </a:rPr>
              <a:t>                                        Descanso</a:t>
            </a:r>
          </a:p>
        </p:txBody>
      </p:sp>
      <p:pic>
        <p:nvPicPr>
          <p:cNvPr id="3" name="Picture 2" descr="File:Man Doing Warm Up Exercise Cartoon.sv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349" y="1541682"/>
            <a:ext cx="7279607" cy="4630518"/>
          </a:xfrm>
          <a:prstGeom prst="rect">
            <a:avLst/>
          </a:prstGeom>
        </p:spPr>
      </p:pic>
    </p:spTree>
    <p:extLst>
      <p:ext uri="{BB962C8B-B14F-4D97-AF65-F5344CB8AC3E}">
        <p14:creationId xmlns:p14="http://schemas.microsoft.com/office/powerpoint/2010/main" val="2247991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4000">
              <a:srgbClr val="002060"/>
            </a:gs>
            <a:gs pos="100000">
              <a:schemeClr val="bg2">
                <a:lumMod val="75000"/>
              </a:schemeClr>
            </a:gs>
            <a:gs pos="42000">
              <a:srgbClr val="8697C0"/>
            </a:gs>
            <a:gs pos="9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p:cNvSpPr>
            <a:spLocks noChangeArrowheads="1"/>
          </p:cNvSpPr>
          <p:nvPr/>
        </p:nvSpPr>
        <p:spPr bwMode="auto">
          <a:xfrm>
            <a:off x="880533" y="615713"/>
            <a:ext cx="10735734" cy="1446550"/>
          </a:xfrm>
          <a:prstGeom prst="rect">
            <a:avLst/>
          </a:prstGeom>
          <a:solidFill>
            <a:schemeClr val="bg2">
              <a:lumMod val="75000"/>
            </a:schemeClr>
          </a:solidFill>
          <a:ln w="12700">
            <a:solidFill>
              <a:schemeClr val="bg1"/>
            </a:solidFill>
            <a:miter lim="800000"/>
            <a:headEnd/>
            <a:tailEnd/>
          </a:ln>
        </p:spPr>
        <p:txBody>
          <a:bodyPr rot="0" vert="horz" wrap="square" lIns="182880" tIns="45720" rIns="182880" bIns="45720" anchor="ctr" anchorCtr="0" upright="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ORIENTATION  FOR THE ENGLISH LEARNER ADVISORY COMMITTEE (ELAC)</a:t>
            </a:r>
          </a:p>
        </p:txBody>
      </p:sp>
      <p:pic>
        <p:nvPicPr>
          <p:cNvPr id="2059" name="Object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4052" y="6366933"/>
            <a:ext cx="588615" cy="491067"/>
          </a:xfrm>
          <a:prstGeom prst="rect">
            <a:avLst/>
          </a:prstGeom>
          <a:noFill/>
          <a:extLst>
            <a:ext uri="{909E8E84-426E-40DD-AFC4-6F175D3DCCD1}">
              <a14:hiddenFill xmlns:a14="http://schemas.microsoft.com/office/drawing/2010/main">
                <a:solidFill>
                  <a:srgbClr val="BBE0E3"/>
                </a:solidFill>
              </a14:hiddenFill>
            </a:ext>
          </a:extLst>
        </p:spPr>
      </p:pic>
      <p:sp>
        <p:nvSpPr>
          <p:cNvPr id="14" name="Rectangle 18"/>
          <p:cNvSpPr>
            <a:spLocks noChangeArrowheads="1"/>
          </p:cNvSpPr>
          <p:nvPr/>
        </p:nvSpPr>
        <p:spPr bwMode="auto">
          <a:xfrm>
            <a:off x="1524001" y="645097"/>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1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b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8" name="Text Box 2"/>
          <p:cNvSpPr txBox="1">
            <a:spLocks noChangeArrowheads="1"/>
          </p:cNvSpPr>
          <p:nvPr/>
        </p:nvSpPr>
        <p:spPr bwMode="auto">
          <a:xfrm>
            <a:off x="794378" y="4421083"/>
            <a:ext cx="4624288" cy="759597"/>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a:ea typeface="Calibri"/>
                <a:cs typeface="Times New Roman"/>
              </a:rPr>
              <a:t>Schools and families  </a:t>
            </a:r>
            <a:r>
              <a:rPr kumimoji="0" lang="en-US" sz="2000" b="0" i="0" u="none" strike="noStrike" kern="1200" cap="none" spc="0" normalizeH="0" baseline="0" noProof="0" dirty="0">
                <a:ln>
                  <a:noFill/>
                </a:ln>
                <a:solidFill>
                  <a:prstClr val="black"/>
                </a:solidFill>
                <a:effectLst/>
                <a:uLnTx/>
                <a:uFillTx/>
                <a:latin typeface="Calibri"/>
                <a:ea typeface="Calibri"/>
                <a:cs typeface="Times New Roman"/>
              </a:rPr>
              <a:t>working together to ensure  </a:t>
            </a:r>
            <a:r>
              <a:rPr kumimoji="0" lang="en-US" sz="2000" b="0" i="0" u="none" strike="noStrike" kern="1200" cap="none" spc="0" normalizeH="0" baseline="0" noProof="0" dirty="0">
                <a:ln>
                  <a:noFill/>
                </a:ln>
                <a:solidFill>
                  <a:srgbClr val="E36C0A"/>
                </a:solidFill>
                <a:effectLst/>
                <a:uLnTx/>
                <a:uFillTx/>
                <a:latin typeface="Calibri"/>
                <a:ea typeface="Calibri"/>
                <a:cs typeface="Times New Roman"/>
              </a:rPr>
              <a:t>student success</a:t>
            </a:r>
            <a:endParaRPr kumimoji="0" lang="en-US" sz="2000" b="0" i="0" u="none" strike="noStrike" kern="1200" cap="none" spc="0" normalizeH="0" baseline="0" noProof="0" dirty="0">
              <a:ln>
                <a:noFill/>
              </a:ln>
              <a:solidFill>
                <a:prstClr val="black"/>
              </a:solidFill>
              <a:effectLst/>
              <a:uLnTx/>
              <a:uFillTx/>
              <a:latin typeface="Calibri"/>
              <a:ea typeface="Calibri"/>
              <a:cs typeface="Times New Roman"/>
            </a:endParaRPr>
          </a:p>
        </p:txBody>
      </p:sp>
      <p:pic>
        <p:nvPicPr>
          <p:cNvPr id="17" name="Picture 16"/>
          <p:cNvPicPr/>
          <p:nvPr/>
        </p:nvPicPr>
        <p:blipFill>
          <a:blip r:embed="rId4">
            <a:extLst>
              <a:ext uri="{28A0092B-C50C-407E-A947-70E740481C1C}">
                <a14:useLocalDpi xmlns:a14="http://schemas.microsoft.com/office/drawing/2010/main" val="0"/>
              </a:ext>
            </a:extLst>
          </a:blip>
          <a:srcRect/>
          <a:stretch/>
        </p:blipFill>
        <p:spPr bwMode="auto">
          <a:xfrm>
            <a:off x="5452533" y="4707468"/>
            <a:ext cx="1456268" cy="711200"/>
          </a:xfrm>
          <a:prstGeom prst="rect">
            <a:avLst/>
          </a:prstGeom>
          <a:noFill/>
          <a:ln>
            <a:noFill/>
          </a:ln>
          <a:effectLst/>
        </p:spPr>
      </p:pic>
      <p:sp>
        <p:nvSpPr>
          <p:cNvPr id="4" name="TextBox 3"/>
          <p:cNvSpPr txBox="1"/>
          <p:nvPr/>
        </p:nvSpPr>
        <p:spPr>
          <a:xfrm>
            <a:off x="535172" y="5576975"/>
            <a:ext cx="540088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BUL 6745.2 Guidelines for the Required School Site Council and English Learner Advisory Committee  </a:t>
            </a:r>
          </a:p>
        </p:txBody>
      </p:sp>
      <p:sp>
        <p:nvSpPr>
          <p:cNvPr id="19" name="Rectangle 18"/>
          <p:cNvSpPr>
            <a:spLocks noChangeArrowheads="1"/>
          </p:cNvSpPr>
          <p:nvPr/>
        </p:nvSpPr>
        <p:spPr bwMode="auto">
          <a:xfrm>
            <a:off x="899802" y="2664373"/>
            <a:ext cx="10813977" cy="1719782"/>
          </a:xfrm>
          <a:prstGeom prst="rect">
            <a:avLst/>
          </a:prstGeom>
          <a:solidFill>
            <a:schemeClr val="bg2">
              <a:lumMod val="50000"/>
            </a:schemeClr>
          </a:solidFill>
          <a:ln w="12700">
            <a:solidFill>
              <a:schemeClr val="bg1"/>
            </a:solidFill>
            <a:miter lim="800000"/>
            <a:headEnd/>
            <a:tailEnd/>
          </a:ln>
        </p:spPr>
        <p:txBody>
          <a:bodyPr rot="0" vert="horz" wrap="square" lIns="182880" tIns="45720" rIns="182880" bIns="45720" anchor="ctr"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ORIENTACIÓN PARA EL COMITÉ ASESOR PARA APRENDICES DE INGLÉS </a:t>
            </a:r>
            <a:br>
              <a:rPr kumimoji="0" lang="es-CO" sz="4000" b="1" i="0" u="none" strike="noStrike" kern="1200" cap="none" spc="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br>
            <a:r>
              <a:rPr kumimoji="0" lang="es-CO" sz="4000" b="1" i="0" u="none" strike="noStrike" kern="1200" cap="none" spc="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(ELAC, por sus siglas en inglés)</a:t>
            </a:r>
          </a:p>
        </p:txBody>
      </p:sp>
      <p:sp>
        <p:nvSpPr>
          <p:cNvPr id="20" name="Text Box 2"/>
          <p:cNvSpPr txBox="1">
            <a:spLocks noChangeArrowheads="1"/>
          </p:cNvSpPr>
          <p:nvPr/>
        </p:nvSpPr>
        <p:spPr bwMode="auto">
          <a:xfrm>
            <a:off x="6925733" y="4319482"/>
            <a:ext cx="4698999" cy="759597"/>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s-CO" sz="2000" b="0" i="0" u="none" strike="noStrike" kern="1200" cap="none" spc="0" normalizeH="0" baseline="0" noProof="0">
                <a:ln>
                  <a:noFill/>
                </a:ln>
                <a:solidFill>
                  <a:srgbClr val="7030A0"/>
                </a:solidFill>
                <a:effectLst/>
                <a:uLnTx/>
                <a:uFillTx/>
                <a:latin typeface="Calibri"/>
                <a:ea typeface="Calibri"/>
                <a:cs typeface="Times New Roman"/>
              </a:rPr>
              <a:t>Escuelas y familias </a:t>
            </a:r>
            <a:r>
              <a:rPr kumimoji="0" lang="es-CO" sz="2000" b="0" i="0" u="none" strike="noStrike" kern="1200" cap="none" spc="0" normalizeH="0" baseline="0" noProof="0">
                <a:ln>
                  <a:noFill/>
                </a:ln>
                <a:solidFill>
                  <a:prstClr val="black"/>
                </a:solidFill>
                <a:effectLst/>
                <a:uLnTx/>
                <a:uFillTx/>
                <a:latin typeface="Calibri"/>
                <a:ea typeface="Calibri"/>
                <a:cs typeface="Times New Roman"/>
              </a:rPr>
              <a:t>trabajando unidas para asegurar  </a:t>
            </a:r>
            <a:r>
              <a:rPr kumimoji="0" lang="es-CO" sz="2000" b="0" i="0" u="none" strike="noStrike" kern="1200" cap="none" spc="0" normalizeH="0" baseline="0" noProof="0">
                <a:ln>
                  <a:noFill/>
                </a:ln>
                <a:solidFill>
                  <a:srgbClr val="E36C0A"/>
                </a:solidFill>
                <a:effectLst/>
                <a:uLnTx/>
                <a:uFillTx/>
                <a:latin typeface="Calibri"/>
                <a:ea typeface="Calibri"/>
                <a:cs typeface="Times New Roman"/>
              </a:rPr>
              <a:t>el éxito estudiantil</a:t>
            </a:r>
          </a:p>
        </p:txBody>
      </p:sp>
      <p:sp>
        <p:nvSpPr>
          <p:cNvPr id="21" name="TextBox 20"/>
          <p:cNvSpPr txBox="1"/>
          <p:nvPr/>
        </p:nvSpPr>
        <p:spPr>
          <a:xfrm>
            <a:off x="6476073" y="5560041"/>
            <a:ext cx="57159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BUL 6745.2 Normas para el Requerido Consejo del Plantel Escolar y el Comité Asesor para Aprendices de Inglés  </a:t>
            </a:r>
          </a:p>
        </p:txBody>
      </p:sp>
    </p:spTree>
    <p:extLst>
      <p:ext uri="{BB962C8B-B14F-4D97-AF65-F5344CB8AC3E}">
        <p14:creationId xmlns:p14="http://schemas.microsoft.com/office/powerpoint/2010/main" val="3722583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8" descr="https://lh3.googleusercontent.com/FByW97zr8KcQNn9wtb74EcDbd01G8krW_oxkVePOjvIC1Zx749_HZ6zZyVEC7EtRL6Z4CP4eP7YfsdxY5mFocXqdWufeqdqnLL9WHped08is8wvy8qgQAnhwzQzr6g"/>
          <p:cNvPicPr preferRelativeResize="0">
            <a:picLocks noGrp="1"/>
          </p:cNvPicPr>
          <p:nvPr>
            <p:ph type="body" idx="1"/>
          </p:nvPr>
        </p:nvPicPr>
        <p:blipFill rotWithShape="1">
          <a:blip r:embed="rId3">
            <a:alphaModFix/>
          </a:blip>
          <a:srcRect/>
          <a:stretch/>
        </p:blipFill>
        <p:spPr>
          <a:xfrm>
            <a:off x="5469856" y="630054"/>
            <a:ext cx="1252288" cy="1384057"/>
          </a:xfrm>
          <a:prstGeom prst="rect">
            <a:avLst/>
          </a:prstGeom>
          <a:noFill/>
          <a:ln>
            <a:noFill/>
          </a:ln>
        </p:spPr>
      </p:pic>
      <p:sp>
        <p:nvSpPr>
          <p:cNvPr id="121" name="Google Shape;121;p18"/>
          <p:cNvSpPr/>
          <p:nvPr/>
        </p:nvSpPr>
        <p:spPr>
          <a:xfrm>
            <a:off x="123525" y="94075"/>
            <a:ext cx="5346331" cy="3416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Calibri"/>
                <a:ea typeface="Calibri"/>
                <a:cs typeface="Calibri"/>
                <a:sym typeface="Calibri"/>
              </a:rPr>
              <a:t> Public Comments: </a:t>
            </a:r>
            <a:r>
              <a:rPr kumimoji="0" lang="en-US" sz="3600" b="0" i="0" u="none" strike="noStrike" kern="0" cap="none" spc="0" normalizeH="0" baseline="0" noProof="0" dirty="0">
                <a:ln>
                  <a:noFill/>
                </a:ln>
                <a:solidFill>
                  <a:srgbClr val="000000"/>
                </a:solidFill>
                <a:effectLst/>
                <a:uLnTx/>
                <a:uFillTx/>
                <a:latin typeface="Calibri"/>
                <a:ea typeface="Calibri"/>
                <a:cs typeface="Calibri"/>
                <a:sym typeface="Calibri"/>
              </a:rPr>
              <a:t>A time allotment of</a:t>
            </a:r>
            <a:r>
              <a:rPr kumimoji="0" lang="en-US" sz="3600" b="1" i="0" u="none" strike="noStrike" kern="0" cap="none" spc="0" normalizeH="0" baseline="0" noProof="0" dirty="0">
                <a:ln>
                  <a:noFill/>
                </a:ln>
                <a:solidFill>
                  <a:srgbClr val="000000"/>
                </a:solidFill>
                <a:effectLst/>
                <a:uLnTx/>
                <a:uFillTx/>
                <a:latin typeface="Calibri"/>
                <a:ea typeface="Calibri"/>
                <a:cs typeface="Calibri"/>
                <a:sym typeface="Calibri"/>
              </a:rPr>
              <a:t> X </a:t>
            </a:r>
            <a:r>
              <a:rPr kumimoji="0" lang="en-US" sz="3600" b="0" i="0" u="none" strike="noStrike" kern="0" cap="none" spc="0" normalizeH="0" baseline="0" noProof="0" dirty="0">
                <a:ln>
                  <a:noFill/>
                </a:ln>
                <a:solidFill>
                  <a:srgbClr val="000000"/>
                </a:solidFill>
                <a:effectLst/>
                <a:uLnTx/>
                <a:uFillTx/>
                <a:latin typeface="Calibri"/>
                <a:ea typeface="Calibri"/>
                <a:cs typeface="Calibri"/>
                <a:sym typeface="Calibri"/>
              </a:rPr>
              <a:t>minutes per person will be provided to a maximum of </a:t>
            </a:r>
            <a:r>
              <a:rPr kumimoji="0" lang="en-US" sz="3600" b="1" i="0" u="none" strike="noStrike" kern="0" cap="none" spc="0" normalizeH="0" baseline="0" noProof="0" dirty="0">
                <a:ln>
                  <a:noFill/>
                </a:ln>
                <a:solidFill>
                  <a:srgbClr val="000000"/>
                </a:solidFill>
                <a:effectLst/>
                <a:uLnTx/>
                <a:uFillTx/>
                <a:latin typeface="Calibri"/>
                <a:ea typeface="Calibri"/>
                <a:cs typeface="Calibri"/>
                <a:sym typeface="Calibri"/>
              </a:rPr>
              <a:t>X </a:t>
            </a:r>
            <a:r>
              <a:rPr kumimoji="0" lang="en-US" sz="3600" b="0" i="0" u="none" strike="noStrike" kern="0" cap="none" spc="0" normalizeH="0" baseline="0" noProof="0" dirty="0">
                <a:ln>
                  <a:noFill/>
                </a:ln>
                <a:solidFill>
                  <a:srgbClr val="000000"/>
                </a:solidFill>
                <a:effectLst/>
                <a:uLnTx/>
                <a:uFillTx/>
                <a:latin typeface="Calibri"/>
                <a:ea typeface="Calibri"/>
                <a:cs typeface="Calibri"/>
                <a:sym typeface="Calibri"/>
              </a:rPr>
              <a:t>people.</a:t>
            </a:r>
            <a:endParaRPr kumimoji="0" lang="en-US" sz="1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22" name="Google Shape;122;p18"/>
          <p:cNvPicPr preferRelativeResize="0"/>
          <p:nvPr/>
        </p:nvPicPr>
        <p:blipFill>
          <a:blip r:embed="rId4">
            <a:alphaModFix/>
          </a:blip>
          <a:stretch>
            <a:fillRect/>
          </a:stretch>
        </p:blipFill>
        <p:spPr>
          <a:xfrm>
            <a:off x="314025" y="5316125"/>
            <a:ext cx="11677650" cy="1447800"/>
          </a:xfrm>
          <a:prstGeom prst="rect">
            <a:avLst/>
          </a:prstGeom>
          <a:noFill/>
          <a:ln>
            <a:noFill/>
          </a:ln>
        </p:spPr>
      </p:pic>
      <p:pic>
        <p:nvPicPr>
          <p:cNvPr id="123" name="Google Shape;123;p18"/>
          <p:cNvPicPr preferRelativeResize="0"/>
          <p:nvPr/>
        </p:nvPicPr>
        <p:blipFill>
          <a:blip r:embed="rId5">
            <a:alphaModFix/>
          </a:blip>
          <a:stretch>
            <a:fillRect/>
          </a:stretch>
        </p:blipFill>
        <p:spPr>
          <a:xfrm>
            <a:off x="6965100" y="5141675"/>
            <a:ext cx="1351175" cy="1351175"/>
          </a:xfrm>
          <a:prstGeom prst="rect">
            <a:avLst/>
          </a:prstGeom>
          <a:noFill/>
          <a:ln>
            <a:noFill/>
          </a:ln>
        </p:spPr>
      </p:pic>
      <p:sp>
        <p:nvSpPr>
          <p:cNvPr id="124" name="Google Shape;124;p18"/>
          <p:cNvSpPr txBox="1"/>
          <p:nvPr/>
        </p:nvSpPr>
        <p:spPr>
          <a:xfrm>
            <a:off x="1179313" y="3429000"/>
            <a:ext cx="2880600" cy="135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125;p18"/>
          <p:cNvSpPr txBox="1"/>
          <p:nvPr/>
        </p:nvSpPr>
        <p:spPr>
          <a:xfrm>
            <a:off x="372913" y="2963735"/>
            <a:ext cx="11446175" cy="1996185"/>
          </a:xfrm>
          <a:prstGeom prst="rect">
            <a:avLst/>
          </a:prstGeom>
          <a:solidFill>
            <a:srgbClr val="9FC5E8"/>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Public Comments opportunity on a first come first served basis. Indicate this on chat by including your name and write in public comment request</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0000"/>
                </a:solidFill>
                <a:latin typeface="Calibri"/>
                <a:ea typeface="Calibri"/>
                <a:cs typeface="Calibri"/>
                <a:sym typeface="Calibri"/>
              </a:rPr>
              <a:t>La oportunidad para hacer comentarios públicos se darán en el orden en que aparece el nombre de la persona en el “chat” que ha indicado su deseo de hacer un comentario público.</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 name="Rectangle 2">
            <a:extLst>
              <a:ext uri="{FF2B5EF4-FFF2-40B4-BE49-F238E27FC236}">
                <a16:creationId xmlns:a16="http://schemas.microsoft.com/office/drawing/2014/main" id="{BF1BE413-F3AE-E044-BF92-837A0C3324EA}"/>
              </a:ext>
            </a:extLst>
          </p:cNvPr>
          <p:cNvSpPr/>
          <p:nvPr/>
        </p:nvSpPr>
        <p:spPr>
          <a:xfrm>
            <a:off x="7090075" y="94075"/>
            <a:ext cx="4978400" cy="2062103"/>
          </a:xfrm>
          <a:prstGeom prst="rect">
            <a:avLst/>
          </a:prstGeom>
        </p:spPr>
        <p:txBody>
          <a:bodyPr wrap="square">
            <a:spAutoFit/>
          </a:bodyPr>
          <a:lstStyle/>
          <a:p>
            <a:pPr lvl="0">
              <a:buClr>
                <a:srgbClr val="000000"/>
              </a:buClr>
              <a:defRPr/>
            </a:pPr>
            <a:r>
              <a:rPr lang="en-US" sz="3200" b="1" i="1" kern="0" dirty="0">
                <a:solidFill>
                  <a:srgbClr val="000000"/>
                </a:solidFill>
                <a:latin typeface="Calibri"/>
                <a:ea typeface="Calibri"/>
                <a:cs typeface="Calibri"/>
                <a:sym typeface="Calibri"/>
              </a:rPr>
              <a:t>Comentarios Públicos:</a:t>
            </a:r>
          </a:p>
          <a:p>
            <a:pPr lvl="0">
              <a:buClr>
                <a:srgbClr val="000000"/>
              </a:buClr>
              <a:defRPr/>
            </a:pPr>
            <a:r>
              <a:rPr lang="en-US" sz="3200" i="1" kern="0" dirty="0">
                <a:solidFill>
                  <a:srgbClr val="000000"/>
                </a:solidFill>
                <a:latin typeface="Calibri"/>
                <a:ea typeface="Calibri"/>
                <a:cs typeface="Calibri"/>
                <a:sym typeface="Calibri"/>
              </a:rPr>
              <a:t>Se otorga un período de</a:t>
            </a:r>
            <a:r>
              <a:rPr lang="en-US" sz="3200" b="1" i="1" kern="0" dirty="0">
                <a:solidFill>
                  <a:srgbClr val="000000"/>
                </a:solidFill>
                <a:latin typeface="Calibri"/>
                <a:ea typeface="Calibri"/>
                <a:cs typeface="Calibri"/>
                <a:sym typeface="Calibri"/>
              </a:rPr>
              <a:t> X </a:t>
            </a:r>
            <a:r>
              <a:rPr lang="en-US" sz="3200" i="1" kern="0" dirty="0">
                <a:solidFill>
                  <a:srgbClr val="000000"/>
                </a:solidFill>
                <a:latin typeface="Calibri"/>
                <a:ea typeface="Calibri"/>
                <a:cs typeface="Calibri"/>
                <a:sym typeface="Calibri"/>
              </a:rPr>
              <a:t>minutos por persona,  para un máximo de</a:t>
            </a:r>
            <a:r>
              <a:rPr lang="en-US" sz="3200" b="1" i="1" kern="0" dirty="0">
                <a:solidFill>
                  <a:srgbClr val="000000"/>
                </a:solidFill>
                <a:latin typeface="Calibri"/>
                <a:ea typeface="Calibri"/>
                <a:cs typeface="Calibri"/>
                <a:sym typeface="Calibri"/>
              </a:rPr>
              <a:t> X </a:t>
            </a:r>
            <a:r>
              <a:rPr lang="en-US" sz="3200" i="1" kern="0" dirty="0">
                <a:solidFill>
                  <a:srgbClr val="000000"/>
                </a:solidFill>
                <a:latin typeface="Calibri"/>
                <a:ea typeface="Calibri"/>
                <a:cs typeface="Calibri"/>
                <a:sym typeface="Calibri"/>
              </a:rPr>
              <a:t>personas.</a:t>
            </a:r>
          </a:p>
        </p:txBody>
      </p:sp>
    </p:spTree>
    <p:extLst>
      <p:ext uri="{BB962C8B-B14F-4D97-AF65-F5344CB8AC3E}">
        <p14:creationId xmlns:p14="http://schemas.microsoft.com/office/powerpoint/2010/main" val="3811233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195" y="1229969"/>
            <a:ext cx="4909382" cy="5101383"/>
          </a:xfrm>
          <a:solidFill>
            <a:schemeClr val="bg1"/>
          </a:solidFill>
        </p:spPr>
        <p:txBody>
          <a:bodyPr>
            <a:normAutofit/>
          </a:bodyPr>
          <a:lstStyle/>
          <a:p>
            <a:pPr marL="344488" indent="-344488">
              <a:buFont typeface="Wingdings" panose="05000000000000000000" pitchFamily="2" charset="2"/>
              <a:buChar char="v"/>
            </a:pPr>
            <a:r>
              <a:rPr lang="en-US" sz="1800" dirty="0">
                <a:solidFill>
                  <a:schemeClr val="tx1"/>
                </a:solidFill>
                <a:latin typeface="+mj-lt"/>
              </a:rPr>
              <a:t>In accordance with the California Education Code, section 52176(b), </a:t>
            </a:r>
            <a:r>
              <a:rPr lang="en-US" sz="1800" b="1" dirty="0">
                <a:solidFill>
                  <a:schemeClr val="tx1"/>
                </a:solidFill>
                <a:latin typeface="+mj-lt"/>
              </a:rPr>
              <a:t>all schools with twenty-one or more</a:t>
            </a:r>
            <a:r>
              <a:rPr lang="en-US" sz="1800" dirty="0">
                <a:solidFill>
                  <a:schemeClr val="tx1"/>
                </a:solidFill>
                <a:latin typeface="+mj-lt"/>
              </a:rPr>
              <a:t> </a:t>
            </a:r>
            <a:r>
              <a:rPr lang="en-US" sz="1800" b="1" dirty="0">
                <a:solidFill>
                  <a:schemeClr val="tx1"/>
                </a:solidFill>
                <a:latin typeface="+mj-lt"/>
              </a:rPr>
              <a:t>English learner (EL) students</a:t>
            </a:r>
            <a:r>
              <a:rPr lang="en-US" sz="1800" dirty="0">
                <a:solidFill>
                  <a:schemeClr val="tx1"/>
                </a:solidFill>
                <a:latin typeface="+mj-lt"/>
              </a:rPr>
              <a:t>, not including Reclassified Fluent English Proficient (RFEP) students, </a:t>
            </a:r>
            <a:r>
              <a:rPr lang="en-US" sz="1800" b="1" dirty="0">
                <a:solidFill>
                  <a:srgbClr val="FF0000"/>
                </a:solidFill>
                <a:latin typeface="+mj-lt"/>
              </a:rPr>
              <a:t>are required </a:t>
            </a:r>
            <a:r>
              <a:rPr lang="en-US" sz="1800" dirty="0">
                <a:solidFill>
                  <a:schemeClr val="tx1"/>
                </a:solidFill>
                <a:latin typeface="+mj-lt"/>
              </a:rPr>
              <a:t>to </a:t>
            </a:r>
            <a:r>
              <a:rPr lang="en-US" sz="1800" b="1" dirty="0">
                <a:solidFill>
                  <a:srgbClr val="FF0000"/>
                </a:solidFill>
                <a:latin typeface="+mj-lt"/>
              </a:rPr>
              <a:t>establish</a:t>
            </a:r>
            <a:r>
              <a:rPr lang="en-US" sz="1800" dirty="0">
                <a:solidFill>
                  <a:schemeClr val="tx1"/>
                </a:solidFill>
                <a:latin typeface="+mj-lt"/>
              </a:rPr>
              <a:t> an English Learner Advisory Committee (ELAC). </a:t>
            </a:r>
          </a:p>
          <a:p>
            <a:pPr marL="344488" indent="-344488">
              <a:buFont typeface="Wingdings" panose="05000000000000000000" pitchFamily="2" charset="2"/>
              <a:buChar char="v"/>
            </a:pPr>
            <a:endParaRPr lang="en-US" sz="800" dirty="0">
              <a:solidFill>
                <a:schemeClr val="tx1"/>
              </a:solidFill>
              <a:latin typeface="+mj-lt"/>
            </a:endParaRPr>
          </a:p>
          <a:p>
            <a:pPr marL="344488" indent="-344488">
              <a:buFont typeface="Wingdings" panose="05000000000000000000" pitchFamily="2" charset="2"/>
              <a:buChar char="v"/>
            </a:pPr>
            <a:r>
              <a:rPr lang="en-US" sz="1800" b="1" dirty="0">
                <a:solidFill>
                  <a:schemeClr val="tx1"/>
                </a:solidFill>
                <a:latin typeface="+mj-lt"/>
              </a:rPr>
              <a:t>Schools are </a:t>
            </a:r>
            <a:r>
              <a:rPr lang="en-US" sz="1800" b="1" dirty="0">
                <a:solidFill>
                  <a:srgbClr val="FF0000"/>
                </a:solidFill>
                <a:latin typeface="+mj-lt"/>
              </a:rPr>
              <a:t>required</a:t>
            </a:r>
            <a:r>
              <a:rPr lang="en-US" sz="1800" b="1" dirty="0">
                <a:solidFill>
                  <a:schemeClr val="tx1"/>
                </a:solidFill>
                <a:latin typeface="+mj-lt"/>
              </a:rPr>
              <a:t> </a:t>
            </a:r>
            <a:r>
              <a:rPr lang="en-US" sz="1800" dirty="0">
                <a:solidFill>
                  <a:schemeClr val="tx1"/>
                </a:solidFill>
                <a:latin typeface="+mj-lt"/>
              </a:rPr>
              <a:t>to </a:t>
            </a:r>
            <a:r>
              <a:rPr lang="en-US" sz="1800" b="1" u="sng" dirty="0">
                <a:solidFill>
                  <a:schemeClr val="tx1"/>
                </a:solidFill>
                <a:latin typeface="+mj-lt"/>
              </a:rPr>
              <a:t>form </a:t>
            </a:r>
            <a:r>
              <a:rPr lang="en-US" sz="1800" dirty="0">
                <a:solidFill>
                  <a:schemeClr val="tx1"/>
                </a:solidFill>
                <a:latin typeface="+mj-lt"/>
              </a:rPr>
              <a:t>the ELAC at </a:t>
            </a:r>
            <a:r>
              <a:rPr lang="en-US" sz="1800" b="1" dirty="0">
                <a:solidFill>
                  <a:schemeClr val="tx1"/>
                </a:solidFill>
                <a:latin typeface="+mj-lt"/>
              </a:rPr>
              <a:t>any time </a:t>
            </a:r>
            <a:r>
              <a:rPr lang="en-US" sz="1800" dirty="0">
                <a:solidFill>
                  <a:schemeClr val="tx1"/>
                </a:solidFill>
                <a:latin typeface="+mj-lt"/>
              </a:rPr>
              <a:t>during the </a:t>
            </a:r>
            <a:r>
              <a:rPr lang="en-US" sz="1800" b="1" dirty="0">
                <a:solidFill>
                  <a:schemeClr val="tx1"/>
                </a:solidFill>
                <a:latin typeface="+mj-lt"/>
              </a:rPr>
              <a:t>school year </a:t>
            </a:r>
            <a:r>
              <a:rPr lang="en-US" sz="1800" dirty="0">
                <a:solidFill>
                  <a:schemeClr val="tx1"/>
                </a:solidFill>
                <a:latin typeface="+mj-lt"/>
              </a:rPr>
              <a:t>when the number of </a:t>
            </a:r>
            <a:r>
              <a:rPr lang="en-US" sz="1800" b="1" dirty="0">
                <a:solidFill>
                  <a:srgbClr val="00B050"/>
                </a:solidFill>
                <a:latin typeface="+mj-lt"/>
              </a:rPr>
              <a:t>identified EL students reaches 21 or more</a:t>
            </a:r>
            <a:r>
              <a:rPr lang="en-US" sz="1800" dirty="0">
                <a:solidFill>
                  <a:schemeClr val="tx1"/>
                </a:solidFill>
                <a:latin typeface="+mj-lt"/>
              </a:rPr>
              <a:t>. All parents with students attending the school in which the ELAC is established are eligible and should be encouraged to participate in the ELAC.</a:t>
            </a:r>
          </a:p>
          <a:p>
            <a:pPr marL="344488" indent="-344488">
              <a:buFont typeface="Wingdings" panose="05000000000000000000" pitchFamily="2" charset="2"/>
              <a:buChar char="v"/>
            </a:pPr>
            <a:endParaRPr lang="en-US" sz="800" dirty="0">
              <a:solidFill>
                <a:schemeClr val="tx1"/>
              </a:solidFill>
              <a:latin typeface="+mj-lt"/>
            </a:endParaRPr>
          </a:p>
          <a:p>
            <a:pPr marL="344488" indent="-344488">
              <a:buFont typeface="Wingdings" panose="05000000000000000000" pitchFamily="2" charset="2"/>
              <a:buChar char="v"/>
            </a:pPr>
            <a:r>
              <a:rPr lang="en-US" sz="1800" b="1" dirty="0">
                <a:solidFill>
                  <a:srgbClr val="FF0000"/>
                </a:solidFill>
                <a:latin typeface="+mj-lt"/>
              </a:rPr>
              <a:t>The principal </a:t>
            </a:r>
            <a:r>
              <a:rPr lang="en-US" sz="1800" b="1" dirty="0">
                <a:solidFill>
                  <a:schemeClr val="tx1"/>
                </a:solidFill>
                <a:latin typeface="+mj-lt"/>
              </a:rPr>
              <a:t>must ensure </a:t>
            </a:r>
            <a:r>
              <a:rPr lang="en-US" sz="1800" dirty="0">
                <a:solidFill>
                  <a:schemeClr val="tx1"/>
                </a:solidFill>
                <a:latin typeface="+mj-lt"/>
              </a:rPr>
              <a:t>that ELAC members receive </a:t>
            </a:r>
            <a:r>
              <a:rPr lang="en-US" sz="1800" b="1" dirty="0">
                <a:solidFill>
                  <a:schemeClr val="tx1"/>
                </a:solidFill>
                <a:latin typeface="+mj-lt"/>
              </a:rPr>
              <a:t>appropriate training</a:t>
            </a:r>
            <a:r>
              <a:rPr lang="en-US" sz="1800" dirty="0">
                <a:solidFill>
                  <a:schemeClr val="tx1"/>
                </a:solidFill>
                <a:latin typeface="+mj-lt"/>
              </a:rPr>
              <a:t>.</a:t>
            </a:r>
          </a:p>
          <a:p>
            <a:endParaRPr lang="en-US" dirty="0"/>
          </a:p>
        </p:txBody>
      </p:sp>
      <p:sp>
        <p:nvSpPr>
          <p:cNvPr id="5" name="Title 1"/>
          <p:cNvSpPr>
            <a:spLocks noGrp="1"/>
          </p:cNvSpPr>
          <p:nvPr>
            <p:ph type="title"/>
          </p:nvPr>
        </p:nvSpPr>
        <p:spPr>
          <a:xfrm>
            <a:off x="583324" y="239307"/>
            <a:ext cx="5429644" cy="871864"/>
          </a:xfrm>
          <a:solidFill>
            <a:schemeClr val="accent3">
              <a:lumMod val="50000"/>
            </a:schemeClr>
          </a:solidFill>
          <a:ln w="28575">
            <a:solidFill>
              <a:schemeClr val="bg1"/>
            </a:solidFill>
          </a:ln>
        </p:spPr>
        <p:txBody>
          <a:bodyPr anchor="ctr">
            <a:no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ENGLISH LEARNER ADVISORY COMMITTEE (ELAC)</a:t>
            </a:r>
          </a:p>
        </p:txBody>
      </p:sp>
      <p:sp>
        <p:nvSpPr>
          <p:cNvPr id="4" name="Title 1"/>
          <p:cNvSpPr txBox="1">
            <a:spLocks/>
          </p:cNvSpPr>
          <p:nvPr/>
        </p:nvSpPr>
        <p:spPr>
          <a:xfrm>
            <a:off x="6565690" y="226391"/>
            <a:ext cx="5412386" cy="884780"/>
          </a:xfrm>
          <a:prstGeom prst="rect">
            <a:avLst/>
          </a:prstGeom>
          <a:solidFill>
            <a:schemeClr val="accent3">
              <a:lumMod val="50000"/>
            </a:schemeClr>
          </a:solidFill>
          <a:ln w="28575">
            <a:solidFill>
              <a:schemeClr val="bg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COMITÉ ASESOR PARA APRENDICES DE INGLÉS (ELAC)</a:t>
            </a:r>
          </a:p>
        </p:txBody>
      </p:sp>
      <p:sp>
        <p:nvSpPr>
          <p:cNvPr id="6" name="Content Placeholder 2"/>
          <p:cNvSpPr txBox="1">
            <a:spLocks/>
          </p:cNvSpPr>
          <p:nvPr/>
        </p:nvSpPr>
        <p:spPr>
          <a:xfrm>
            <a:off x="6369419" y="1223857"/>
            <a:ext cx="5412386" cy="5101383"/>
          </a:xfrm>
          <a:prstGeom prst="rect">
            <a:avLst/>
          </a:prstGeom>
          <a:solidFill>
            <a:schemeClr val="bg1"/>
          </a:solidFill>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4488" marR="0" lvl="0" indent="-344488"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100" b="0" i="0" u="none" strike="noStrike" kern="1200" cap="none" spc="0" normalizeH="0" baseline="0" noProof="0" dirty="0">
                <a:ln>
                  <a:noFill/>
                </a:ln>
                <a:solidFill>
                  <a:srgbClr val="0070C0"/>
                </a:solidFill>
                <a:effectLst/>
                <a:uLnTx/>
                <a:uFillTx/>
                <a:latin typeface="Calibri Light" panose="020F0302020204030204"/>
                <a:ea typeface="+mn-ea"/>
                <a:cs typeface="+mn-cs"/>
              </a:rPr>
              <a:t>De acuerdo con la sección 52176 (b) del Código de Educación de California</a:t>
            </a:r>
            <a:r>
              <a:rPr kumimoji="0" lang="es-CO" sz="21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 </a:t>
            </a:r>
            <a:r>
              <a:rPr kumimoji="0" lang="es-CO" sz="21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todas las escuelas con veintiún (21) o más estudiantes Aprendices de Inglés (EL</a:t>
            </a:r>
            <a:r>
              <a:rPr kumimoji="0" lang="es-CO" sz="2100" b="1"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es-CO" sz="2100" b="0" i="0" u="none" strike="noStrike" kern="1200" cap="none" spc="0" normalizeH="0" baseline="0" noProof="0" dirty="0">
                <a:ln>
                  <a:noFill/>
                </a:ln>
                <a:solidFill>
                  <a:srgbClr val="0070C0"/>
                </a:solidFill>
                <a:effectLst/>
                <a:uLnTx/>
                <a:uFillTx/>
                <a:latin typeface="Calibri Light" panose="020F0302020204030204"/>
                <a:ea typeface="+mn-ea"/>
                <a:cs typeface="+mn-cs"/>
              </a:rPr>
              <a:t>sin incluir a los estudiantes Reclasificados como Competentes en el Idioma Inglés (RFEP), </a:t>
            </a:r>
            <a:r>
              <a:rPr kumimoji="0" lang="es-CO" sz="2100" b="1" i="0" u="none" strike="noStrike" kern="1200" cap="none" spc="0" normalizeH="0" baseline="0" noProof="0" dirty="0">
                <a:ln>
                  <a:noFill/>
                </a:ln>
                <a:solidFill>
                  <a:srgbClr val="FF0000"/>
                </a:solidFill>
                <a:effectLst/>
                <a:uLnTx/>
                <a:uFillTx/>
                <a:latin typeface="Calibri Light" panose="020F0302020204030204"/>
                <a:ea typeface="+mn-ea"/>
                <a:cs typeface="+mn-cs"/>
              </a:rPr>
              <a:t>deben establecer</a:t>
            </a:r>
            <a:r>
              <a:rPr kumimoji="0" lang="es-CO" sz="21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 </a:t>
            </a:r>
            <a:r>
              <a:rPr kumimoji="0" lang="es-CO" sz="2100" b="0" i="0" u="none" strike="noStrike" kern="1200" cap="none" spc="0" normalizeH="0" baseline="0" noProof="0" dirty="0">
                <a:ln>
                  <a:noFill/>
                </a:ln>
                <a:solidFill>
                  <a:srgbClr val="0070C0"/>
                </a:solidFill>
                <a:effectLst/>
                <a:uLnTx/>
                <a:uFillTx/>
                <a:latin typeface="Calibri Light" panose="020F0302020204030204"/>
                <a:ea typeface="+mn-ea"/>
                <a:cs typeface="+mn-cs"/>
              </a:rPr>
              <a:t>un Comité Asesor para Aprendices de Inglés (ELAC). </a:t>
            </a:r>
          </a:p>
          <a:p>
            <a:pPr marL="344488" marR="0" lvl="0" indent="-344488"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endParaRPr kumimoji="0" lang="es-CO" sz="8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endParaRPr>
          </a:p>
          <a:p>
            <a:pPr marL="344488" marR="0" lvl="0" indent="-344488"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100" b="1" i="0" u="none" strike="noStrike" kern="1200" cap="none" spc="0" normalizeH="0" baseline="0" noProof="0" dirty="0">
                <a:ln>
                  <a:noFill/>
                </a:ln>
                <a:solidFill>
                  <a:srgbClr val="FF0000"/>
                </a:solidFill>
                <a:effectLst/>
                <a:uLnTx/>
                <a:uFillTx/>
                <a:latin typeface="Calibri Light" panose="020F0302020204030204"/>
                <a:ea typeface="+mn-ea"/>
                <a:cs typeface="+mn-cs"/>
              </a:rPr>
              <a:t>Se requiere </a:t>
            </a:r>
            <a:r>
              <a:rPr kumimoji="0" lang="es-CO" sz="2100" b="0" i="0" u="none" strike="noStrike" kern="1200" cap="none" spc="0" normalizeH="0" baseline="0" noProof="0" dirty="0">
                <a:ln>
                  <a:noFill/>
                </a:ln>
                <a:solidFill>
                  <a:srgbClr val="0070C0"/>
                </a:solidFill>
                <a:effectLst/>
                <a:uLnTx/>
                <a:uFillTx/>
                <a:latin typeface="Calibri Light" panose="020F0302020204030204"/>
                <a:ea typeface="+mn-ea"/>
                <a:cs typeface="+mn-cs"/>
              </a:rPr>
              <a:t>que </a:t>
            </a:r>
            <a:r>
              <a:rPr kumimoji="0" lang="es-CO" sz="2100" b="1" i="0" u="none" strike="noStrike" kern="1200" cap="none" spc="0" normalizeH="0" baseline="0" noProof="0" dirty="0">
                <a:ln>
                  <a:noFill/>
                </a:ln>
                <a:solidFill>
                  <a:srgbClr val="0070C0"/>
                </a:solidFill>
                <a:effectLst/>
                <a:uLnTx/>
                <a:uFillTx/>
                <a:latin typeface="Calibri Light" panose="020F0302020204030204"/>
                <a:ea typeface="+mn-ea"/>
                <a:cs typeface="+mn-cs"/>
              </a:rPr>
              <a:t>las escuelas </a:t>
            </a:r>
            <a:r>
              <a:rPr kumimoji="0" lang="es-CO" sz="2100" b="0" i="0" u="none" strike="noStrike" kern="1200" cap="none" spc="0" normalizeH="0" baseline="0" noProof="0" dirty="0">
                <a:ln>
                  <a:noFill/>
                </a:ln>
                <a:solidFill>
                  <a:srgbClr val="0070C0"/>
                </a:solidFill>
                <a:effectLst/>
                <a:uLnTx/>
                <a:uFillTx/>
                <a:latin typeface="Calibri Light" panose="020F0302020204030204"/>
                <a:ea typeface="+mn-ea"/>
                <a:cs typeface="+mn-cs"/>
              </a:rPr>
              <a:t>establezcan un ELAC </a:t>
            </a:r>
            <a:r>
              <a:rPr kumimoji="0" lang="es-CO" sz="2100" b="1" i="0" u="none" strike="noStrike" kern="1200" cap="none" spc="0" normalizeH="0" baseline="0" noProof="0" dirty="0">
                <a:ln>
                  <a:noFill/>
                </a:ln>
                <a:solidFill>
                  <a:srgbClr val="0070C0"/>
                </a:solidFill>
                <a:effectLst/>
                <a:uLnTx/>
                <a:uFillTx/>
                <a:latin typeface="Calibri Light" panose="020F0302020204030204"/>
                <a:ea typeface="+mn-ea"/>
                <a:cs typeface="+mn-cs"/>
              </a:rPr>
              <a:t>en cualquier momento </a:t>
            </a:r>
            <a:r>
              <a:rPr kumimoji="0" lang="es-CO" sz="2100" b="0" i="0" u="none" strike="noStrike" kern="1200" cap="none" spc="0" normalizeH="0" baseline="0" noProof="0" dirty="0">
                <a:ln>
                  <a:noFill/>
                </a:ln>
                <a:solidFill>
                  <a:srgbClr val="0070C0"/>
                </a:solidFill>
                <a:effectLst/>
                <a:uLnTx/>
                <a:uFillTx/>
                <a:latin typeface="Calibri Light" panose="020F0302020204030204"/>
                <a:ea typeface="+mn-ea"/>
                <a:cs typeface="+mn-cs"/>
              </a:rPr>
              <a:t>durante </a:t>
            </a:r>
            <a:r>
              <a:rPr kumimoji="0" lang="es-CO" sz="2100" b="1" i="0" u="none" strike="noStrike" kern="1200" cap="none" spc="0" normalizeH="0" baseline="0" noProof="0" dirty="0">
                <a:ln>
                  <a:noFill/>
                </a:ln>
                <a:solidFill>
                  <a:srgbClr val="0070C0"/>
                </a:solidFill>
                <a:effectLst/>
                <a:uLnTx/>
                <a:uFillTx/>
                <a:latin typeface="Calibri Light" panose="020F0302020204030204"/>
                <a:ea typeface="+mn-ea"/>
                <a:cs typeface="+mn-cs"/>
              </a:rPr>
              <a:t>el año escolar </a:t>
            </a:r>
            <a:r>
              <a:rPr kumimoji="0" lang="es-CO" sz="2100" b="0" i="0" u="none" strike="noStrike" kern="1200" cap="none" spc="0" normalizeH="0" baseline="0" noProof="0" dirty="0">
                <a:ln>
                  <a:noFill/>
                </a:ln>
                <a:solidFill>
                  <a:srgbClr val="0070C0"/>
                </a:solidFill>
                <a:effectLst/>
                <a:uLnTx/>
                <a:uFillTx/>
                <a:latin typeface="Calibri Light" panose="020F0302020204030204"/>
                <a:ea typeface="+mn-ea"/>
                <a:cs typeface="+mn-cs"/>
              </a:rPr>
              <a:t>cuando el número de estudiantes identificados como </a:t>
            </a:r>
            <a:r>
              <a:rPr kumimoji="0" lang="es-CO" sz="2100" b="1" i="0" u="none" strike="noStrike" kern="1200" cap="none" spc="0" normalizeH="0" baseline="0" noProof="0" dirty="0">
                <a:ln>
                  <a:noFill/>
                </a:ln>
                <a:solidFill>
                  <a:srgbClr val="00B050"/>
                </a:solidFill>
                <a:effectLst/>
                <a:uLnTx/>
                <a:uFillTx/>
                <a:latin typeface="Calibri Light" panose="020F0302020204030204"/>
                <a:ea typeface="+mn-ea"/>
                <a:cs typeface="+mn-cs"/>
              </a:rPr>
              <a:t>aprendices de inglés llegue a ser 21 ó más. </a:t>
            </a:r>
            <a:r>
              <a:rPr kumimoji="0" lang="es-CO" sz="2100" b="0" i="0" u="none" strike="noStrike" kern="1200" cap="none" spc="0" normalizeH="0" baseline="0" noProof="0" dirty="0">
                <a:ln>
                  <a:noFill/>
                </a:ln>
                <a:solidFill>
                  <a:srgbClr val="0070C0"/>
                </a:solidFill>
                <a:effectLst/>
                <a:uLnTx/>
                <a:uFillTx/>
                <a:latin typeface="Calibri Light" panose="020F0302020204030204"/>
                <a:ea typeface="+mn-ea"/>
                <a:cs typeface="+mn-cs"/>
              </a:rPr>
              <a:t>Todos los padres con estudiantes que asisten a la escuela en la que se establece el ELAC, son elegibles y se les debe animar para que participen en el ELAC. </a:t>
            </a:r>
          </a:p>
          <a:p>
            <a:pPr marL="344488" marR="0" lvl="0" indent="-344488"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None/>
              <a:tabLst/>
              <a:defRPr/>
            </a:pPr>
            <a:r>
              <a:rPr kumimoji="0" lang="es-CO" sz="1100" b="0" i="0" u="none" strike="noStrike" kern="1200" cap="none" spc="0" normalizeH="0" baseline="0" noProof="0" dirty="0">
                <a:ln>
                  <a:noFill/>
                </a:ln>
                <a:solidFill>
                  <a:srgbClr val="0070C0"/>
                </a:solidFill>
                <a:effectLst/>
                <a:uLnTx/>
                <a:uFillTx/>
                <a:latin typeface="Calibri Light" panose="020F0302020204030204"/>
                <a:ea typeface="+mn-ea"/>
                <a:cs typeface="+mn-cs"/>
              </a:rPr>
              <a:t> </a:t>
            </a:r>
          </a:p>
          <a:p>
            <a:pPr marL="344488" marR="0" lvl="0" indent="-344488"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s-CO" sz="2100" b="1" i="0" u="none" strike="noStrike" kern="1200" cap="none" spc="0" normalizeH="0" baseline="0" noProof="0" dirty="0">
                <a:ln>
                  <a:noFill/>
                </a:ln>
                <a:solidFill>
                  <a:srgbClr val="FF0000"/>
                </a:solidFill>
                <a:effectLst/>
                <a:uLnTx/>
                <a:uFillTx/>
                <a:latin typeface="Calibri Light" panose="020F0302020204030204"/>
                <a:ea typeface="+mn-ea"/>
                <a:cs typeface="+mn-cs"/>
              </a:rPr>
              <a:t>El director </a:t>
            </a:r>
            <a:r>
              <a:rPr kumimoji="0" lang="es-CO" sz="2100" b="1" i="0" u="none" strike="noStrike" kern="1200" cap="none" spc="0" normalizeH="0" baseline="0" noProof="0" dirty="0">
                <a:ln>
                  <a:noFill/>
                </a:ln>
                <a:solidFill>
                  <a:srgbClr val="0070C0"/>
                </a:solidFill>
                <a:effectLst/>
                <a:uLnTx/>
                <a:uFillTx/>
                <a:latin typeface="Calibri Light" panose="020F0302020204030204"/>
                <a:ea typeface="+mn-ea"/>
                <a:cs typeface="+mn-cs"/>
              </a:rPr>
              <a:t>debe asegurarse </a:t>
            </a:r>
            <a:r>
              <a:rPr kumimoji="0" lang="es-CO" sz="2100" b="0" i="0" u="none" strike="noStrike" kern="1200" cap="none" spc="0" normalizeH="0" baseline="0" noProof="0" dirty="0">
                <a:ln>
                  <a:noFill/>
                </a:ln>
                <a:solidFill>
                  <a:srgbClr val="0070C0"/>
                </a:solidFill>
                <a:effectLst/>
                <a:uLnTx/>
                <a:uFillTx/>
                <a:latin typeface="Calibri Light" panose="020F0302020204030204"/>
                <a:ea typeface="+mn-ea"/>
                <a:cs typeface="+mn-cs"/>
              </a:rPr>
              <a:t>que los miembros del ELAC reciban la </a:t>
            </a:r>
            <a:r>
              <a:rPr kumimoji="0" lang="es-CO" sz="2100" b="1" i="0" u="none" strike="noStrike" kern="1200" cap="none" spc="0" normalizeH="0" baseline="0" noProof="0" dirty="0">
                <a:ln>
                  <a:noFill/>
                </a:ln>
                <a:solidFill>
                  <a:srgbClr val="0070C0"/>
                </a:solidFill>
                <a:effectLst/>
                <a:uLnTx/>
                <a:uFillTx/>
                <a:latin typeface="Calibri Light" panose="020F0302020204030204"/>
                <a:ea typeface="+mn-ea"/>
                <a:cs typeface="+mn-cs"/>
              </a:rPr>
              <a:t>capacitación apropiada.</a:t>
            </a:r>
          </a:p>
          <a:p>
            <a:pPr marL="91440" marR="0" lvl="0" indent="-9144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544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9166" y="140136"/>
            <a:ext cx="4918841" cy="918544"/>
          </a:xfrm>
          <a:solidFill>
            <a:schemeClr val="accent3">
              <a:lumMod val="50000"/>
            </a:schemeClr>
          </a:solidFill>
          <a:ln w="28575">
            <a:solidFill>
              <a:schemeClr val="bg1"/>
            </a:solidFill>
          </a:ln>
        </p:spPr>
        <p:txBody>
          <a:bodyPr>
            <a:no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ELAC FUNCTIONS AND RESPONSIBILITIES</a:t>
            </a:r>
          </a:p>
        </p:txBody>
      </p:sp>
      <p:sp>
        <p:nvSpPr>
          <p:cNvPr id="5" name="Content Placeholder 4"/>
          <p:cNvSpPr>
            <a:spLocks noGrp="1"/>
          </p:cNvSpPr>
          <p:nvPr>
            <p:ph idx="1"/>
          </p:nvPr>
        </p:nvSpPr>
        <p:spPr>
          <a:xfrm>
            <a:off x="54350" y="1110072"/>
            <a:ext cx="5252168" cy="5156283"/>
          </a:xfrm>
          <a:prstGeom prst="rect">
            <a:avLst/>
          </a:prstGeom>
          <a:solidFill>
            <a:schemeClr val="bg1"/>
          </a:solidFill>
        </p:spPr>
        <p:txBody>
          <a:bodyPr wrap="square">
            <a:spAutoFit/>
          </a:bodyPr>
          <a:lstStyle/>
          <a:p>
            <a:pPr>
              <a:spcAft>
                <a:spcPts val="400"/>
              </a:spcAft>
              <a:buFont typeface="Wingdings" panose="05000000000000000000" pitchFamily="2" charset="2"/>
              <a:buChar char="v"/>
            </a:pPr>
            <a:r>
              <a:rPr lang="en-US" sz="2400" dirty="0">
                <a:solidFill>
                  <a:schemeClr val="tx1"/>
                </a:solidFill>
              </a:rPr>
              <a:t>Provide </a:t>
            </a:r>
            <a:r>
              <a:rPr lang="en-US" sz="2400" b="1" dirty="0">
                <a:solidFill>
                  <a:schemeClr val="tx1"/>
                </a:solidFill>
              </a:rPr>
              <a:t>written recommendations </a:t>
            </a:r>
            <a:r>
              <a:rPr lang="en-US" sz="2400" dirty="0">
                <a:solidFill>
                  <a:schemeClr val="tx1"/>
                </a:solidFill>
              </a:rPr>
              <a:t>to the </a:t>
            </a:r>
            <a:r>
              <a:rPr lang="en-US" sz="2400" b="1" dirty="0">
                <a:solidFill>
                  <a:srgbClr val="00B050"/>
                </a:solidFill>
              </a:rPr>
              <a:t>SSC</a:t>
            </a:r>
            <a:r>
              <a:rPr lang="en-US" sz="2400" dirty="0">
                <a:solidFill>
                  <a:schemeClr val="tx1"/>
                </a:solidFill>
              </a:rPr>
              <a:t> regarding </a:t>
            </a:r>
            <a:r>
              <a:rPr lang="en-US" sz="2400" b="1" dirty="0">
                <a:solidFill>
                  <a:schemeClr val="tx1"/>
                </a:solidFill>
              </a:rPr>
              <a:t>programs</a:t>
            </a:r>
            <a:r>
              <a:rPr lang="en-US" sz="2400" dirty="0">
                <a:solidFill>
                  <a:schemeClr val="tx1"/>
                </a:solidFill>
              </a:rPr>
              <a:t> and </a:t>
            </a:r>
            <a:r>
              <a:rPr lang="en-US" sz="2400" b="1" dirty="0">
                <a:solidFill>
                  <a:schemeClr val="tx1"/>
                </a:solidFill>
              </a:rPr>
              <a:t>services</a:t>
            </a:r>
            <a:r>
              <a:rPr lang="en-US" sz="2400" dirty="0">
                <a:solidFill>
                  <a:schemeClr val="tx1"/>
                </a:solidFill>
              </a:rPr>
              <a:t> for </a:t>
            </a:r>
            <a:r>
              <a:rPr lang="en-US" sz="2400" b="1" dirty="0">
                <a:solidFill>
                  <a:schemeClr val="tx1"/>
                </a:solidFill>
              </a:rPr>
              <a:t>EL students</a:t>
            </a:r>
            <a:r>
              <a:rPr lang="en-US" sz="2400" dirty="0">
                <a:solidFill>
                  <a:schemeClr val="tx1"/>
                </a:solidFill>
              </a:rPr>
              <a:t> (see Attachment G). </a:t>
            </a:r>
            <a:r>
              <a:rPr lang="en-US" sz="2400" b="1" dirty="0">
                <a:solidFill>
                  <a:schemeClr val="tx1"/>
                </a:solidFill>
              </a:rPr>
              <a:t>Recommendations</a:t>
            </a:r>
            <a:r>
              <a:rPr lang="en-US" sz="2400" dirty="0">
                <a:solidFill>
                  <a:schemeClr val="tx1"/>
                </a:solidFill>
              </a:rPr>
              <a:t> should be </a:t>
            </a:r>
            <a:r>
              <a:rPr lang="en-US" sz="2400" b="1" dirty="0">
                <a:solidFill>
                  <a:schemeClr val="tx1"/>
                </a:solidFill>
              </a:rPr>
              <a:t>based </a:t>
            </a:r>
            <a:r>
              <a:rPr lang="en-US" sz="2400" dirty="0">
                <a:solidFill>
                  <a:schemeClr val="tx1"/>
                </a:solidFill>
              </a:rPr>
              <a:t>on student </a:t>
            </a:r>
            <a:r>
              <a:rPr lang="en-US" sz="2400" b="1" dirty="0">
                <a:solidFill>
                  <a:schemeClr val="tx1"/>
                </a:solidFill>
              </a:rPr>
              <a:t>performance </a:t>
            </a:r>
            <a:r>
              <a:rPr lang="en-US" sz="2400" dirty="0">
                <a:solidFill>
                  <a:schemeClr val="tx1"/>
                </a:solidFill>
              </a:rPr>
              <a:t>and parental involvement </a:t>
            </a:r>
            <a:r>
              <a:rPr lang="en-US" sz="2400" b="1" dirty="0">
                <a:solidFill>
                  <a:schemeClr val="tx1"/>
                </a:solidFill>
              </a:rPr>
              <a:t>data</a:t>
            </a:r>
            <a:r>
              <a:rPr lang="en-US" sz="2400" dirty="0">
                <a:solidFill>
                  <a:schemeClr val="tx1"/>
                </a:solidFill>
              </a:rPr>
              <a:t>.</a:t>
            </a:r>
            <a:endParaRPr lang="en-US" sz="900" dirty="0">
              <a:solidFill>
                <a:schemeClr val="tx1"/>
              </a:solidFill>
            </a:endParaRPr>
          </a:p>
          <a:p>
            <a:pPr>
              <a:spcAft>
                <a:spcPts val="400"/>
              </a:spcAft>
              <a:buFont typeface="Wingdings" panose="05000000000000000000" pitchFamily="2" charset="2"/>
              <a:buChar char="v"/>
            </a:pPr>
            <a:r>
              <a:rPr lang="en-US" sz="2400" b="1" dirty="0">
                <a:solidFill>
                  <a:schemeClr val="tx1"/>
                </a:solidFill>
              </a:rPr>
              <a:t>Advise </a:t>
            </a:r>
            <a:r>
              <a:rPr lang="en-US" sz="2400" dirty="0">
                <a:solidFill>
                  <a:schemeClr val="tx1"/>
                </a:solidFill>
              </a:rPr>
              <a:t>on the </a:t>
            </a:r>
            <a:r>
              <a:rPr lang="en-US" sz="2400" b="1" dirty="0">
                <a:solidFill>
                  <a:schemeClr val="tx1"/>
                </a:solidFill>
              </a:rPr>
              <a:t>development </a:t>
            </a:r>
            <a:r>
              <a:rPr lang="en-US" sz="2400" dirty="0">
                <a:solidFill>
                  <a:schemeClr val="tx1"/>
                </a:solidFill>
              </a:rPr>
              <a:t>of the </a:t>
            </a:r>
            <a:r>
              <a:rPr lang="en-US" sz="2400" b="1" dirty="0">
                <a:solidFill>
                  <a:schemeClr val="tx1"/>
                </a:solidFill>
              </a:rPr>
              <a:t>SPSA</a:t>
            </a:r>
            <a:r>
              <a:rPr lang="en-US" sz="2400" dirty="0">
                <a:solidFill>
                  <a:schemeClr val="tx1"/>
                </a:solidFill>
              </a:rPr>
              <a:t> in relation to </a:t>
            </a:r>
            <a:r>
              <a:rPr lang="en-US" sz="2400" i="1" dirty="0">
                <a:solidFill>
                  <a:schemeClr val="tx1"/>
                </a:solidFill>
              </a:rPr>
              <a:t>the English Learner Master Plan. </a:t>
            </a:r>
            <a:endParaRPr lang="en-US" sz="900" i="1" dirty="0">
              <a:solidFill>
                <a:schemeClr val="tx1"/>
              </a:solidFill>
            </a:endParaRPr>
          </a:p>
          <a:p>
            <a:pPr>
              <a:spcAft>
                <a:spcPts val="400"/>
              </a:spcAft>
              <a:buFont typeface="Wingdings" panose="05000000000000000000" pitchFamily="2" charset="2"/>
              <a:buChar char="v"/>
            </a:pPr>
            <a:r>
              <a:rPr lang="en-US" sz="2400" b="1" dirty="0">
                <a:solidFill>
                  <a:schemeClr val="tx1"/>
                </a:solidFill>
              </a:rPr>
              <a:t>Advise</a:t>
            </a:r>
            <a:r>
              <a:rPr lang="en-US" sz="2400" dirty="0">
                <a:solidFill>
                  <a:schemeClr val="tx1"/>
                </a:solidFill>
              </a:rPr>
              <a:t> on efforts to inform parents about the </a:t>
            </a:r>
            <a:r>
              <a:rPr lang="en-US" sz="2400" b="1" dirty="0">
                <a:solidFill>
                  <a:schemeClr val="tx1"/>
                </a:solidFill>
              </a:rPr>
              <a:t>importance</a:t>
            </a:r>
            <a:r>
              <a:rPr lang="en-US" sz="2400" dirty="0">
                <a:solidFill>
                  <a:schemeClr val="tx1"/>
                </a:solidFill>
              </a:rPr>
              <a:t> of regular school </a:t>
            </a:r>
            <a:r>
              <a:rPr lang="en-US" sz="2400" b="1" dirty="0">
                <a:solidFill>
                  <a:schemeClr val="tx1"/>
                </a:solidFill>
              </a:rPr>
              <a:t>attendance</a:t>
            </a:r>
            <a:r>
              <a:rPr lang="en-US" sz="2400" dirty="0">
                <a:solidFill>
                  <a:schemeClr val="tx1"/>
                </a:solidFill>
              </a:rPr>
              <a:t>, </a:t>
            </a:r>
            <a:r>
              <a:rPr lang="en-US" sz="2400" b="1" dirty="0">
                <a:solidFill>
                  <a:schemeClr val="tx1"/>
                </a:solidFill>
              </a:rPr>
              <a:t>review</a:t>
            </a:r>
            <a:r>
              <a:rPr lang="en-US" sz="2400" dirty="0">
                <a:solidFill>
                  <a:schemeClr val="tx1"/>
                </a:solidFill>
              </a:rPr>
              <a:t> the school’s student attendance </a:t>
            </a:r>
            <a:r>
              <a:rPr lang="en-US" sz="2400" b="1" dirty="0">
                <a:solidFill>
                  <a:schemeClr val="tx1"/>
                </a:solidFill>
              </a:rPr>
              <a:t>data </a:t>
            </a:r>
            <a:r>
              <a:rPr lang="en-US" sz="2400" dirty="0">
                <a:solidFill>
                  <a:schemeClr val="tx1"/>
                </a:solidFill>
              </a:rPr>
              <a:t>and the District’s </a:t>
            </a:r>
            <a:r>
              <a:rPr lang="en-US" sz="2400" b="1" dirty="0">
                <a:solidFill>
                  <a:schemeClr val="tx1"/>
                </a:solidFill>
              </a:rPr>
              <a:t>student attendance </a:t>
            </a:r>
            <a:r>
              <a:rPr lang="en-US" sz="2400" dirty="0">
                <a:solidFill>
                  <a:schemeClr val="tx1"/>
                </a:solidFill>
              </a:rPr>
              <a:t>policy.</a:t>
            </a:r>
          </a:p>
        </p:txBody>
      </p:sp>
      <p:sp>
        <p:nvSpPr>
          <p:cNvPr id="2" name="Rectangle 1"/>
          <p:cNvSpPr/>
          <p:nvPr/>
        </p:nvSpPr>
        <p:spPr>
          <a:xfrm>
            <a:off x="5880319" y="931048"/>
            <a:ext cx="6257331" cy="5514330"/>
          </a:xfrm>
          <a:prstGeom prst="rect">
            <a:avLst/>
          </a:prstGeom>
          <a:solidFill>
            <a:schemeClr val="bg1"/>
          </a:solidFill>
        </p:spPr>
        <p:txBody>
          <a:bodyPr wrap="square">
            <a:spAutoFit/>
          </a:bodyPr>
          <a:lstStyle/>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v"/>
              <a:tabLst/>
              <a:defRPr/>
            </a:pP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Proporcionar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recomendaciones por escrito </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al</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s-CO" sz="2400" b="1" i="0" u="none" strike="noStrike" kern="1200" cap="none" spc="0" normalizeH="0" baseline="0" noProof="0">
                <a:ln>
                  <a:noFill/>
                </a:ln>
                <a:solidFill>
                  <a:srgbClr val="00B050"/>
                </a:solidFill>
                <a:effectLst/>
                <a:uLnTx/>
                <a:uFillTx/>
                <a:latin typeface="Calibri" panose="020F0502020204030204"/>
                <a:ea typeface="+mn-ea"/>
                <a:cs typeface="+mn-cs"/>
              </a:rPr>
              <a:t>SSC </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en relación a los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programas y los servicios </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para los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estudiantes EL </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(ver Adjunto G.) Las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recomendaciones</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 deben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basarse</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 en el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desempeño </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de los estudiantes y en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datos</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 de la inclusión de los padres.</a:t>
            </a:r>
          </a:p>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v"/>
              <a:tabLst/>
              <a:defRPr/>
            </a:pPr>
            <a:endParaRPr kumimoji="0" lang="es-CO" sz="100" b="0" i="0" u="none" strike="noStrike" kern="1200" cap="none" spc="0" normalizeH="0" baseline="0" noProof="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v"/>
              <a:tabLst/>
              <a:defRPr/>
            </a:pP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Asesorar</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 respecto al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desarrollo</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 del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SPSA</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 en relación al </a:t>
            </a:r>
            <a:r>
              <a:rPr kumimoji="0" lang="es-CO" sz="2400" b="0" i="1" u="none" strike="noStrike" kern="1200" cap="none" spc="0" normalizeH="0" baseline="0" noProof="0">
                <a:ln>
                  <a:noFill/>
                </a:ln>
                <a:solidFill>
                  <a:srgbClr val="0070C0"/>
                </a:solidFill>
                <a:effectLst/>
                <a:uLnTx/>
                <a:uFillTx/>
                <a:latin typeface="Calibri" panose="020F0502020204030204"/>
                <a:ea typeface="+mn-ea"/>
                <a:cs typeface="+mn-cs"/>
              </a:rPr>
              <a:t>Plan Maestro para Aprendices de Inglés. </a:t>
            </a:r>
          </a:p>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v"/>
              <a:tabLst/>
              <a:defRPr/>
            </a:pPr>
            <a:endParaRPr kumimoji="0" lang="es-CO" sz="100" b="0" i="0" u="none" strike="noStrike" kern="1200" cap="none" spc="0" normalizeH="0" baseline="0" noProof="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v"/>
              <a:tabLst/>
              <a:defRPr/>
            </a:pP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Asesorar</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 en relación a los esfuerzos para informar a los padres acerca de la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importancia</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 de la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asistencia regular a la escuela</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revisar</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 los</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 datos </a:t>
            </a:r>
            <a:r>
              <a:rPr kumimoji="0" lang="es-CO" sz="2400" b="0" i="0" u="none" strike="noStrike" kern="1200" cap="none" spc="0" normalizeH="0" baseline="0" noProof="0">
                <a:ln>
                  <a:noFill/>
                </a:ln>
                <a:solidFill>
                  <a:srgbClr val="0070C0"/>
                </a:solidFill>
                <a:effectLst/>
                <a:uLnTx/>
                <a:uFillTx/>
                <a:latin typeface="Calibri" panose="020F0502020204030204"/>
                <a:ea typeface="+mn-ea"/>
                <a:cs typeface="+mn-cs"/>
              </a:rPr>
              <a:t>de asistencia estudiantil y la política del Distrito para la </a:t>
            </a:r>
            <a:r>
              <a:rPr kumimoji="0" lang="es-CO" sz="2400" b="1" i="0" u="none" strike="noStrike" kern="1200" cap="none" spc="0" normalizeH="0" baseline="0" noProof="0">
                <a:ln>
                  <a:noFill/>
                </a:ln>
                <a:solidFill>
                  <a:srgbClr val="0070C0"/>
                </a:solidFill>
                <a:effectLst/>
                <a:uLnTx/>
                <a:uFillTx/>
                <a:latin typeface="Calibri" panose="020F0502020204030204"/>
                <a:ea typeface="+mn-ea"/>
                <a:cs typeface="+mn-cs"/>
              </a:rPr>
              <a:t>asistencia estudiantil.</a:t>
            </a:r>
          </a:p>
        </p:txBody>
      </p:sp>
      <p:sp>
        <p:nvSpPr>
          <p:cNvPr id="6" name="Title 1"/>
          <p:cNvSpPr txBox="1">
            <a:spLocks/>
          </p:cNvSpPr>
          <p:nvPr/>
        </p:nvSpPr>
        <p:spPr>
          <a:xfrm>
            <a:off x="6096000" y="134894"/>
            <a:ext cx="5786203" cy="918544"/>
          </a:xfrm>
          <a:prstGeom prst="rect">
            <a:avLst/>
          </a:prstGeom>
          <a:solidFill>
            <a:schemeClr val="accent3">
              <a:lumMod val="50000"/>
            </a:schemeClr>
          </a:solidFill>
          <a:ln w="28575">
            <a:solidFill>
              <a:schemeClr val="bg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DEBERES Y RESPONSABILIDADES DE ELAC</a:t>
            </a:r>
          </a:p>
        </p:txBody>
      </p:sp>
      <p:sp>
        <p:nvSpPr>
          <p:cNvPr id="3" name="Rectangle 2"/>
          <p:cNvSpPr/>
          <p:nvPr/>
        </p:nvSpPr>
        <p:spPr>
          <a:xfrm>
            <a:off x="5306518" y="1439056"/>
            <a:ext cx="674557" cy="40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127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91726" y="1334125"/>
            <a:ext cx="1499016" cy="764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4"/>
          <p:cNvSpPr>
            <a:spLocks noGrp="1"/>
          </p:cNvSpPr>
          <p:nvPr>
            <p:ph idx="1"/>
          </p:nvPr>
        </p:nvSpPr>
        <p:spPr>
          <a:xfrm>
            <a:off x="219856" y="1216894"/>
            <a:ext cx="4771870" cy="4951099"/>
          </a:xfrm>
          <a:prstGeom prst="rect">
            <a:avLst/>
          </a:prstGeom>
          <a:solidFill>
            <a:schemeClr val="bg1"/>
          </a:solidFill>
        </p:spPr>
        <p:txBody>
          <a:bodyPr wrap="square">
            <a:spAutoFit/>
          </a:bodyPr>
          <a:lstStyle/>
          <a:p>
            <a:pPr marL="344488" indent="-344488">
              <a:spcAft>
                <a:spcPts val="400"/>
              </a:spcAft>
              <a:buFont typeface="Wingdings" panose="05000000000000000000" pitchFamily="2" charset="2"/>
              <a:buChar char="v"/>
            </a:pPr>
            <a:r>
              <a:rPr lang="en-US" sz="2800" b="1" dirty="0">
                <a:solidFill>
                  <a:schemeClr val="tx1"/>
                </a:solidFill>
              </a:rPr>
              <a:t>Include </a:t>
            </a:r>
            <a:r>
              <a:rPr lang="en-US" sz="2800" dirty="0">
                <a:solidFill>
                  <a:schemeClr val="tx1"/>
                </a:solidFill>
              </a:rPr>
              <a:t>on the meeting agendas information related to the District’s </a:t>
            </a:r>
            <a:r>
              <a:rPr lang="en-US" sz="2800" b="1" dirty="0">
                <a:solidFill>
                  <a:schemeClr val="tx1"/>
                </a:solidFill>
              </a:rPr>
              <a:t>Master Plan </a:t>
            </a:r>
            <a:r>
              <a:rPr lang="en-US" sz="2800" dirty="0">
                <a:solidFill>
                  <a:schemeClr val="tx1"/>
                </a:solidFill>
              </a:rPr>
              <a:t>for </a:t>
            </a:r>
            <a:r>
              <a:rPr lang="en-US" sz="2800" b="1" dirty="0">
                <a:solidFill>
                  <a:schemeClr val="tx1"/>
                </a:solidFill>
              </a:rPr>
              <a:t>English Learners and Standard English Learners</a:t>
            </a:r>
            <a:r>
              <a:rPr lang="en-US" sz="2800" dirty="0">
                <a:solidFill>
                  <a:schemeClr val="tx1"/>
                </a:solidFill>
              </a:rPr>
              <a:t>.</a:t>
            </a:r>
            <a:endParaRPr lang="en-US" sz="1100" dirty="0">
              <a:solidFill>
                <a:schemeClr val="tx1"/>
              </a:solidFill>
            </a:endParaRPr>
          </a:p>
          <a:p>
            <a:pPr marL="344488" indent="-344488">
              <a:spcAft>
                <a:spcPts val="400"/>
              </a:spcAft>
              <a:buFont typeface="Wingdings" panose="05000000000000000000" pitchFamily="2" charset="2"/>
              <a:buChar char="v"/>
            </a:pPr>
            <a:r>
              <a:rPr lang="en-US" sz="2800" b="1" dirty="0">
                <a:solidFill>
                  <a:schemeClr val="tx1"/>
                </a:solidFill>
              </a:rPr>
              <a:t>Use</a:t>
            </a:r>
            <a:r>
              <a:rPr lang="en-US" sz="2800" dirty="0">
                <a:solidFill>
                  <a:schemeClr val="tx1"/>
                </a:solidFill>
              </a:rPr>
              <a:t> the </a:t>
            </a:r>
            <a:r>
              <a:rPr lang="en-US" sz="2800" b="1" dirty="0">
                <a:solidFill>
                  <a:schemeClr val="tx1"/>
                </a:solidFill>
              </a:rPr>
              <a:t>Comprehensive School Needs Assessment </a:t>
            </a:r>
            <a:r>
              <a:rPr lang="en-US" sz="2800" dirty="0">
                <a:solidFill>
                  <a:schemeClr val="tx1"/>
                </a:solidFill>
              </a:rPr>
              <a:t>to identify and address the linguistic and academic needs of EL students and to </a:t>
            </a:r>
            <a:r>
              <a:rPr lang="en-US" sz="2800" b="1" dirty="0">
                <a:solidFill>
                  <a:schemeClr val="tx1"/>
                </a:solidFill>
              </a:rPr>
              <a:t>develop training and support for parents</a:t>
            </a:r>
            <a:r>
              <a:rPr lang="en-US" sz="2800" dirty="0">
                <a:solidFill>
                  <a:schemeClr val="tx1"/>
                </a:solidFill>
              </a:rPr>
              <a:t>.</a:t>
            </a:r>
          </a:p>
        </p:txBody>
      </p:sp>
      <p:sp>
        <p:nvSpPr>
          <p:cNvPr id="6" name="Title 1"/>
          <p:cNvSpPr txBox="1">
            <a:spLocks/>
          </p:cNvSpPr>
          <p:nvPr/>
        </p:nvSpPr>
        <p:spPr>
          <a:xfrm>
            <a:off x="6096000" y="117590"/>
            <a:ext cx="5786203" cy="989351"/>
          </a:xfrm>
          <a:prstGeom prst="rect">
            <a:avLst/>
          </a:prstGeom>
          <a:solidFill>
            <a:schemeClr val="accent3">
              <a:lumMod val="50000"/>
            </a:schemeClr>
          </a:solidFill>
          <a:ln w="28575">
            <a:solidFill>
              <a:schemeClr val="bg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DEBERES Y RESPONSABILIDADES DE ELAC</a:t>
            </a:r>
          </a:p>
        </p:txBody>
      </p:sp>
      <p:sp>
        <p:nvSpPr>
          <p:cNvPr id="3" name="Rectangle 2"/>
          <p:cNvSpPr/>
          <p:nvPr/>
        </p:nvSpPr>
        <p:spPr>
          <a:xfrm>
            <a:off x="6006058" y="1216894"/>
            <a:ext cx="6185942" cy="4950073"/>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00000"/>
              </a:lnSpc>
              <a:spcBef>
                <a:spcPts val="0"/>
              </a:spcBef>
              <a:spcAft>
                <a:spcPts val="400"/>
              </a:spcAft>
              <a:buClrTx/>
              <a:buSzTx/>
              <a:buFont typeface="Wingdings" panose="05000000000000000000" pitchFamily="2" charset="2"/>
              <a:buChar char="v"/>
              <a:tabLst/>
              <a:defRPr/>
            </a:pP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Incluir</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en la agenda para la reunión la información relacionada con todos los ámbitos del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Plan Maestro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del Distrito para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Aprendices de Inglés y Aprendices de Inglés Estándar.</a:t>
            </a:r>
          </a:p>
          <a:p>
            <a:pPr marL="342900" marR="0" lvl="0" indent="-342900" algn="l" defTabSz="457200" rtl="0" eaLnBrk="1" fontAlgn="auto" latinLnBrk="0" hangingPunct="1">
              <a:lnSpc>
                <a:spcPct val="100000"/>
              </a:lnSpc>
              <a:spcBef>
                <a:spcPts val="0"/>
              </a:spcBef>
              <a:spcAft>
                <a:spcPts val="400"/>
              </a:spcAft>
              <a:buClrTx/>
              <a:buSzTx/>
              <a:buFont typeface="Wingdings" panose="05000000000000000000" pitchFamily="2" charset="2"/>
              <a:buChar char="v"/>
              <a:tabLst/>
              <a:defRPr/>
            </a:pPr>
            <a:endParaRPr kumimoji="0" lang="es-CO" sz="1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400"/>
              </a:spcAft>
              <a:buClrTx/>
              <a:buSzTx/>
              <a:buFont typeface="Wingdings" panose="05000000000000000000" pitchFamily="2" charset="2"/>
              <a:buChar char="v"/>
              <a:tabLst/>
              <a:defRPr/>
            </a:pP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Utilizar</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la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Evaluación Integral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de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Necesidades</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Escolares para identificar y responder a las necesidades lingüísticas y académicas de los estudiantes EL y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para crear capacitación y apoyo para los padres</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8" name="Title 1"/>
          <p:cNvSpPr txBox="1">
            <a:spLocks/>
          </p:cNvSpPr>
          <p:nvPr/>
        </p:nvSpPr>
        <p:spPr>
          <a:xfrm>
            <a:off x="630620" y="91708"/>
            <a:ext cx="4193628" cy="989351"/>
          </a:xfrm>
          <a:prstGeom prst="rect">
            <a:avLst/>
          </a:prstGeom>
          <a:solidFill>
            <a:schemeClr val="accent3">
              <a:lumMod val="50000"/>
            </a:schemeClr>
          </a:solidFill>
          <a:ln w="28575">
            <a:solidFill>
              <a:schemeClr val="bg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FFFFFF"/>
                </a:solidFill>
                <a:effectLst/>
                <a:uLnTx/>
                <a:uFillTx/>
                <a:latin typeface="Calibri" panose="020F0502020204030204" pitchFamily="34" charset="0"/>
                <a:ea typeface="Times New Roman"/>
                <a:cs typeface="Calibri" panose="020F0502020204030204" pitchFamily="34" charset="0"/>
              </a:rPr>
              <a:t>ELAC FUNCTIONS AND RESPONSIBILITIES</a:t>
            </a:r>
          </a:p>
        </p:txBody>
      </p:sp>
    </p:spTree>
    <p:extLst>
      <p:ext uri="{BB962C8B-B14F-4D97-AF65-F5344CB8AC3E}">
        <p14:creationId xmlns:p14="http://schemas.microsoft.com/office/powerpoint/2010/main" val="2133610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69626" y="1826698"/>
            <a:ext cx="4565022" cy="3854388"/>
          </a:xfrm>
          <a:prstGeom prst="rect">
            <a:avLst/>
          </a:prstGeom>
        </p:spPr>
        <p:txBody>
          <a:bodyPr wrap="square">
            <a:spAutoFit/>
          </a:bodyPr>
          <a:lstStyle/>
          <a:p>
            <a:pPr marL="344488" indent="-344488">
              <a:spcAft>
                <a:spcPts val="400"/>
              </a:spcAft>
              <a:buFont typeface="Wingdings" panose="05000000000000000000" pitchFamily="2" charset="2"/>
              <a:buChar char="v"/>
            </a:pPr>
            <a:r>
              <a:rPr lang="en-US" sz="2200" b="1" dirty="0">
                <a:solidFill>
                  <a:schemeClr val="tx1"/>
                </a:solidFill>
              </a:rPr>
              <a:t>Convene six times per year </a:t>
            </a:r>
            <a:r>
              <a:rPr lang="en-US" sz="2200" dirty="0">
                <a:solidFill>
                  <a:schemeClr val="tx1"/>
                </a:solidFill>
              </a:rPr>
              <a:t>at a time that is agreeable to members. These six meetings </a:t>
            </a:r>
            <a:r>
              <a:rPr lang="en-US" sz="2200" b="1" dirty="0">
                <a:solidFill>
                  <a:srgbClr val="FF0000"/>
                </a:solidFill>
              </a:rPr>
              <a:t>do not include </a:t>
            </a:r>
            <a:r>
              <a:rPr lang="en-US" sz="2200" dirty="0">
                <a:solidFill>
                  <a:schemeClr val="tx1"/>
                </a:solidFill>
              </a:rPr>
              <a:t>a </a:t>
            </a:r>
            <a:r>
              <a:rPr lang="en-US" sz="2200" u="sng" dirty="0">
                <a:solidFill>
                  <a:schemeClr val="tx1"/>
                </a:solidFill>
              </a:rPr>
              <a:t>mandatory orientation and election</a:t>
            </a:r>
            <a:r>
              <a:rPr lang="en-US" sz="2200" dirty="0">
                <a:solidFill>
                  <a:schemeClr val="tx1"/>
                </a:solidFill>
              </a:rPr>
              <a:t>.</a:t>
            </a:r>
          </a:p>
          <a:p>
            <a:pPr marL="344488" indent="-344488">
              <a:spcAft>
                <a:spcPts val="400"/>
              </a:spcAft>
              <a:buFont typeface="Wingdings" panose="05000000000000000000" pitchFamily="2" charset="2"/>
              <a:buChar char="v"/>
            </a:pPr>
            <a:r>
              <a:rPr lang="en-US" sz="2200" b="1" dirty="0">
                <a:solidFill>
                  <a:schemeClr val="tx1"/>
                </a:solidFill>
              </a:rPr>
              <a:t>Adhere</a:t>
            </a:r>
            <a:r>
              <a:rPr lang="en-US" sz="2200" dirty="0">
                <a:solidFill>
                  <a:schemeClr val="tx1"/>
                </a:solidFill>
              </a:rPr>
              <a:t> to the </a:t>
            </a:r>
            <a:r>
              <a:rPr lang="en-US" sz="2200" b="1" dirty="0">
                <a:solidFill>
                  <a:srgbClr val="00B050"/>
                </a:solidFill>
              </a:rPr>
              <a:t>Greene Act </a:t>
            </a:r>
            <a:r>
              <a:rPr lang="en-US" sz="2200" dirty="0">
                <a:solidFill>
                  <a:schemeClr val="tx1"/>
                </a:solidFill>
              </a:rPr>
              <a:t>as required by California Education Code 35147, provided bylaws (see Section V and Attachment B2) </a:t>
            </a:r>
            <a:r>
              <a:rPr lang="en-US" sz="2200" b="1" dirty="0">
                <a:solidFill>
                  <a:schemeClr val="tx1"/>
                </a:solidFill>
              </a:rPr>
              <a:t>and Robert’s Rules of Order</a:t>
            </a:r>
            <a:r>
              <a:rPr lang="en-US" sz="2200" dirty="0">
                <a:solidFill>
                  <a:schemeClr val="tx1"/>
                </a:solidFill>
              </a:rPr>
              <a:t> (see Attachment M).1</a:t>
            </a:r>
          </a:p>
          <a:p>
            <a:pPr marL="0" indent="0">
              <a:spcAft>
                <a:spcPts val="400"/>
              </a:spcAft>
              <a:buNone/>
            </a:pPr>
            <a:endParaRPr lang="en-US" sz="2200" dirty="0">
              <a:solidFill>
                <a:schemeClr val="tx1"/>
              </a:solidFill>
            </a:endParaRPr>
          </a:p>
        </p:txBody>
      </p:sp>
      <p:sp>
        <p:nvSpPr>
          <p:cNvPr id="6" name="Rectangle 5"/>
          <p:cNvSpPr/>
          <p:nvPr/>
        </p:nvSpPr>
        <p:spPr>
          <a:xfrm>
            <a:off x="5156616" y="1334125"/>
            <a:ext cx="1334125" cy="764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p:cNvSpPr txBox="1">
            <a:spLocks/>
          </p:cNvSpPr>
          <p:nvPr/>
        </p:nvSpPr>
        <p:spPr>
          <a:xfrm>
            <a:off x="5996065" y="359764"/>
            <a:ext cx="5786203" cy="1397832"/>
          </a:xfrm>
          <a:prstGeom prst="rect">
            <a:avLst/>
          </a:prstGeom>
          <a:solidFill>
            <a:schemeClr val="accent3">
              <a:lumMod val="50000"/>
            </a:schemeClr>
          </a:solidFill>
          <a:ln w="28575">
            <a:solidFill>
              <a:schemeClr val="bg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DEBERES Y RESPONSABILIDADES DE ELAC</a:t>
            </a:r>
          </a:p>
        </p:txBody>
      </p:sp>
      <p:sp>
        <p:nvSpPr>
          <p:cNvPr id="8" name="Title 1"/>
          <p:cNvSpPr>
            <a:spLocks noGrp="1"/>
          </p:cNvSpPr>
          <p:nvPr>
            <p:ph type="title"/>
          </p:nvPr>
        </p:nvSpPr>
        <p:spPr>
          <a:xfrm>
            <a:off x="548433" y="314793"/>
            <a:ext cx="4619297" cy="1441513"/>
          </a:xfrm>
          <a:solidFill>
            <a:schemeClr val="accent3">
              <a:lumMod val="50000"/>
            </a:schemeClr>
          </a:solidFill>
          <a:ln w="28575">
            <a:solidFill>
              <a:schemeClr val="bg1"/>
            </a:solidFill>
          </a:ln>
        </p:spPr>
        <p:txBody>
          <a:bodyPr>
            <a:no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ELAC FUNCTIONS AND RESPONSIBILITIES</a:t>
            </a:r>
          </a:p>
        </p:txBody>
      </p:sp>
      <p:sp>
        <p:nvSpPr>
          <p:cNvPr id="3" name="Rectangle 2"/>
          <p:cNvSpPr/>
          <p:nvPr/>
        </p:nvSpPr>
        <p:spPr>
          <a:xfrm>
            <a:off x="6041036" y="1844455"/>
            <a:ext cx="5846164" cy="3580467"/>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400"/>
              </a:spcAft>
              <a:buClrTx/>
              <a:buSzTx/>
              <a:buFont typeface="Wingdings" panose="05000000000000000000" pitchFamily="2" charset="2"/>
              <a:buChar char="v"/>
              <a:tabLst/>
              <a:defRPr/>
            </a:pPr>
            <a:r>
              <a:rPr kumimoji="0" lang="es-CO" sz="2000" b="1" i="0" u="none" strike="noStrike" kern="1200" cap="none" spc="0" normalizeH="0" baseline="0" noProof="0">
                <a:ln>
                  <a:noFill/>
                </a:ln>
                <a:solidFill>
                  <a:srgbClr val="0070C0"/>
                </a:solidFill>
                <a:effectLst/>
                <a:uLnTx/>
                <a:uFillTx/>
                <a:latin typeface="Calibri" panose="020F0502020204030204"/>
                <a:ea typeface="+mn-ea"/>
                <a:cs typeface="+mn-cs"/>
              </a:rPr>
              <a:t>Reunirse seis veces al año </a:t>
            </a: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a una hora que sea conveniente para los miembros. Estas seis reuniones </a:t>
            </a:r>
            <a:r>
              <a:rPr kumimoji="0" lang="es-CO" sz="2000" b="1" i="0" u="none" strike="noStrike" kern="1200" cap="none" spc="0" normalizeH="0" baseline="0" noProof="0">
                <a:ln>
                  <a:noFill/>
                </a:ln>
                <a:solidFill>
                  <a:srgbClr val="FF0000"/>
                </a:solidFill>
                <a:effectLst/>
                <a:uLnTx/>
                <a:uFillTx/>
                <a:latin typeface="Calibri" panose="020F0502020204030204"/>
                <a:ea typeface="+mn-ea"/>
                <a:cs typeface="+mn-cs"/>
              </a:rPr>
              <a:t>no incluyen </a:t>
            </a: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la </a:t>
            </a:r>
            <a:r>
              <a:rPr kumimoji="0" lang="es-CO" sz="2000" b="0" i="0" u="sng" strike="noStrike" kern="1200" cap="none" spc="0" normalizeH="0" baseline="0" noProof="0">
                <a:ln>
                  <a:noFill/>
                </a:ln>
                <a:solidFill>
                  <a:srgbClr val="0070C0"/>
                </a:solidFill>
                <a:effectLst/>
                <a:uLnTx/>
                <a:uFillTx/>
                <a:latin typeface="Calibri" panose="020F0502020204030204"/>
                <a:ea typeface="+mn-ea"/>
                <a:cs typeface="+mn-cs"/>
              </a:rPr>
              <a:t>reunión obligatoria de orientación, ni la reunión de elección.</a:t>
            </a:r>
          </a:p>
          <a:p>
            <a:pPr marL="342900" marR="0" lvl="0" indent="-342900" algn="l" defTabSz="457200" rtl="0" eaLnBrk="1" fontAlgn="auto" latinLnBrk="0" hangingPunct="1">
              <a:lnSpc>
                <a:spcPct val="100000"/>
              </a:lnSpc>
              <a:spcBef>
                <a:spcPts val="0"/>
              </a:spcBef>
              <a:spcAft>
                <a:spcPts val="400"/>
              </a:spcAft>
              <a:buClrTx/>
              <a:buSzTx/>
              <a:buFont typeface="Wingdings" panose="05000000000000000000" pitchFamily="2" charset="2"/>
              <a:buChar char="v"/>
              <a:tabLst/>
              <a:defRPr/>
            </a:pPr>
            <a:endPar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400"/>
              </a:spcAft>
              <a:buClrTx/>
              <a:buSzTx/>
              <a:buFont typeface="Wingdings" panose="05000000000000000000" pitchFamily="2" charset="2"/>
              <a:buChar char="v"/>
              <a:tabLst/>
              <a:defRPr/>
            </a:pPr>
            <a:r>
              <a:rPr kumimoji="0" lang="es-CO" sz="2000" b="1" i="0" u="none" strike="noStrike" kern="1200" cap="none" spc="0" normalizeH="0" baseline="0" noProof="0">
                <a:ln>
                  <a:noFill/>
                </a:ln>
                <a:solidFill>
                  <a:srgbClr val="0070C0"/>
                </a:solidFill>
                <a:effectLst/>
                <a:uLnTx/>
                <a:uFillTx/>
                <a:latin typeface="Calibri" panose="020F0502020204030204"/>
                <a:ea typeface="+mn-ea"/>
                <a:cs typeface="+mn-cs"/>
              </a:rPr>
              <a:t>Respetar</a:t>
            </a: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 el </a:t>
            </a:r>
            <a:r>
              <a:rPr kumimoji="0" lang="es-CO" sz="2000" b="1" i="0" u="none" strike="noStrike" kern="1200" cap="none" spc="0" normalizeH="0" baseline="0" noProof="0">
                <a:ln>
                  <a:noFill/>
                </a:ln>
                <a:solidFill>
                  <a:srgbClr val="00B050"/>
                </a:solidFill>
                <a:effectLst/>
                <a:uLnTx/>
                <a:uFillTx/>
                <a:latin typeface="Calibri" panose="020F0502020204030204"/>
                <a:ea typeface="+mn-ea"/>
                <a:cs typeface="+mn-cs"/>
              </a:rPr>
              <a:t>Decreto </a:t>
            </a:r>
            <a:r>
              <a:rPr kumimoji="0" lang="es-CO" sz="2000" b="1" i="0" u="none" strike="noStrike" kern="1200" cap="none" spc="0" normalizeH="0" baseline="0" noProof="0" err="1">
                <a:ln>
                  <a:noFill/>
                </a:ln>
                <a:solidFill>
                  <a:srgbClr val="00B050"/>
                </a:solidFill>
                <a:effectLst/>
                <a:uLnTx/>
                <a:uFillTx/>
                <a:latin typeface="Calibri" panose="020F0502020204030204"/>
                <a:ea typeface="+mn-ea"/>
                <a:cs typeface="+mn-cs"/>
              </a:rPr>
              <a:t>Greene</a:t>
            </a:r>
            <a:r>
              <a:rPr kumimoji="0" lang="es-CO" sz="2000" b="1"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como lo requiere la sección 35147 del Código de Educación de California, los estatutos provistos (consultar la Sección V y el Adjunto B2) y </a:t>
            </a:r>
            <a:r>
              <a:rPr kumimoji="0" lang="es-CO" sz="2000" b="1" i="0" u="none" strike="noStrike" kern="1200" cap="none" spc="0" normalizeH="0" baseline="0" noProof="0">
                <a:ln>
                  <a:noFill/>
                </a:ln>
                <a:solidFill>
                  <a:srgbClr val="0070C0"/>
                </a:solidFill>
                <a:effectLst/>
                <a:uLnTx/>
                <a:uFillTx/>
                <a:latin typeface="Calibri" panose="020F0502020204030204"/>
                <a:ea typeface="+mn-ea"/>
                <a:cs typeface="+mn-cs"/>
              </a:rPr>
              <a:t>el Reglamento del Orden Parlamentario de Robert </a:t>
            </a: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(consultar el Adjunto M.)</a:t>
            </a:r>
          </a:p>
        </p:txBody>
      </p:sp>
    </p:spTree>
    <p:extLst>
      <p:ext uri="{BB962C8B-B14F-4D97-AF65-F5344CB8AC3E}">
        <p14:creationId xmlns:p14="http://schemas.microsoft.com/office/powerpoint/2010/main" val="1749937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83820" y="1957732"/>
            <a:ext cx="4822697" cy="4053417"/>
          </a:xfrm>
          <a:prstGeom prst="rect">
            <a:avLst/>
          </a:prstGeom>
        </p:spPr>
        <p:txBody>
          <a:bodyPr wrap="square">
            <a:spAutoFit/>
          </a:bodyPr>
          <a:lstStyle/>
          <a:p>
            <a:pPr marL="284163" indent="-284163">
              <a:spcAft>
                <a:spcPts val="400"/>
              </a:spcAft>
              <a:buFont typeface="Wingdings" panose="05000000000000000000" pitchFamily="2" charset="2"/>
              <a:buChar char="v"/>
            </a:pPr>
            <a:r>
              <a:rPr lang="en-US" sz="2200" b="1" dirty="0">
                <a:solidFill>
                  <a:schemeClr val="tx1"/>
                </a:solidFill>
              </a:rPr>
              <a:t>Maintain</a:t>
            </a:r>
            <a:r>
              <a:rPr lang="en-US" sz="2200" dirty="0">
                <a:solidFill>
                  <a:schemeClr val="tx1"/>
                </a:solidFill>
              </a:rPr>
              <a:t> the </a:t>
            </a:r>
            <a:r>
              <a:rPr lang="en-US" sz="2200" b="1" dirty="0">
                <a:solidFill>
                  <a:schemeClr val="tx1"/>
                </a:solidFill>
              </a:rPr>
              <a:t>following documents on file </a:t>
            </a:r>
            <a:r>
              <a:rPr lang="en-US" sz="2200" dirty="0">
                <a:solidFill>
                  <a:schemeClr val="tx1"/>
                </a:solidFill>
              </a:rPr>
              <a:t>(</a:t>
            </a:r>
            <a:r>
              <a:rPr lang="en-US" sz="2200" u="sng" dirty="0">
                <a:solidFill>
                  <a:schemeClr val="tx1"/>
                </a:solidFill>
              </a:rPr>
              <a:t>scanned electronic or hard copy</a:t>
            </a:r>
            <a:r>
              <a:rPr lang="en-US" sz="2200" dirty="0">
                <a:solidFill>
                  <a:schemeClr val="tx1"/>
                </a:solidFill>
              </a:rPr>
              <a:t>) in a secure location for </a:t>
            </a:r>
            <a:r>
              <a:rPr lang="en-US" sz="2200" b="1" dirty="0">
                <a:solidFill>
                  <a:srgbClr val="FF0000"/>
                </a:solidFill>
              </a:rPr>
              <a:t>five years </a:t>
            </a:r>
            <a:r>
              <a:rPr lang="en-US" sz="2200" dirty="0">
                <a:solidFill>
                  <a:schemeClr val="tx1"/>
                </a:solidFill>
              </a:rPr>
              <a:t>and be available for review during District, state and federal compliance reviews: orientation and election meeting announcements, ballots, minutes, records of attendance, agendas, handouts</a:t>
            </a:r>
            <a:r>
              <a:rPr lang="en-US" sz="2200">
                <a:solidFill>
                  <a:schemeClr val="tx1"/>
                </a:solidFill>
              </a:rPr>
              <a:t>, </a:t>
            </a:r>
            <a:r>
              <a:rPr lang="en-US" sz="2200" b="1">
                <a:solidFill>
                  <a:schemeClr val="tx1"/>
                </a:solidFill>
              </a:rPr>
              <a:t>documentation that verifies the requirements of member eligibility </a:t>
            </a:r>
            <a:r>
              <a:rPr lang="en-US" sz="2200">
                <a:solidFill>
                  <a:schemeClr val="tx1"/>
                </a:solidFill>
              </a:rPr>
              <a:t>ELAC </a:t>
            </a:r>
            <a:r>
              <a:rPr lang="en-US" sz="2200" dirty="0">
                <a:solidFill>
                  <a:schemeClr val="tx1"/>
                </a:solidFill>
              </a:rPr>
              <a:t>recommendations to the SSC, SSC responses, official correspondence, and ELAC bylaws.</a:t>
            </a:r>
          </a:p>
        </p:txBody>
      </p:sp>
      <p:sp>
        <p:nvSpPr>
          <p:cNvPr id="6" name="Rectangle 5"/>
          <p:cNvSpPr/>
          <p:nvPr/>
        </p:nvSpPr>
        <p:spPr>
          <a:xfrm>
            <a:off x="5366478" y="1334125"/>
            <a:ext cx="644577" cy="764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5971082" y="1881506"/>
            <a:ext cx="5631305" cy="378565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400"/>
              </a:spcAft>
              <a:buClrTx/>
              <a:buSzTx/>
              <a:buFont typeface="Wingdings" panose="05000000000000000000" pitchFamily="2" charset="2"/>
              <a:buChar char="v"/>
              <a:tabLst/>
              <a:defRPr/>
            </a:pPr>
            <a:r>
              <a:rPr kumimoji="0" lang="es-CO" sz="2000" b="1" i="0" u="none" strike="noStrike" kern="1200" cap="none" spc="0" normalizeH="0" baseline="0" noProof="0">
                <a:ln>
                  <a:noFill/>
                </a:ln>
                <a:solidFill>
                  <a:srgbClr val="0070C0"/>
                </a:solidFill>
                <a:effectLst/>
                <a:uLnTx/>
                <a:uFillTx/>
                <a:latin typeface="Calibri" panose="020F0502020204030204"/>
                <a:ea typeface="+mn-ea"/>
                <a:cs typeface="+mn-cs"/>
              </a:rPr>
              <a:t>Mantener</a:t>
            </a: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 los siguientes </a:t>
            </a:r>
            <a:r>
              <a:rPr kumimoji="0" lang="es-CO" sz="2000" b="1" i="0" u="none" strike="noStrike" kern="1200" cap="none" spc="0" normalizeH="0" baseline="0" noProof="0">
                <a:ln>
                  <a:noFill/>
                </a:ln>
                <a:solidFill>
                  <a:srgbClr val="0070C0"/>
                </a:solidFill>
                <a:effectLst/>
                <a:uLnTx/>
                <a:uFillTx/>
                <a:latin typeface="Calibri" panose="020F0502020204030204"/>
                <a:ea typeface="+mn-ea"/>
                <a:cs typeface="+mn-cs"/>
              </a:rPr>
              <a:t>documentos archivados </a:t>
            </a: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es-CO" sz="2000" b="0" i="0" u="sng" strike="noStrike" kern="1200" cap="none" spc="0" normalizeH="0" baseline="0" noProof="0">
                <a:ln>
                  <a:noFill/>
                </a:ln>
                <a:solidFill>
                  <a:srgbClr val="0070C0"/>
                </a:solidFill>
                <a:effectLst/>
                <a:uLnTx/>
                <a:uFillTx/>
                <a:latin typeface="Calibri" panose="020F0502020204030204"/>
                <a:ea typeface="+mn-ea"/>
                <a:cs typeface="+mn-cs"/>
              </a:rPr>
              <a:t>copia electrónica o en papel</a:t>
            </a: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 en un lugar seguro durante </a:t>
            </a:r>
            <a:r>
              <a:rPr kumimoji="0" lang="es-CO" sz="2000" b="1" i="0" u="none" strike="noStrike" kern="1200" cap="none" spc="0" normalizeH="0" baseline="0" noProof="0">
                <a:ln>
                  <a:noFill/>
                </a:ln>
                <a:solidFill>
                  <a:srgbClr val="FF0000"/>
                </a:solidFill>
                <a:effectLst/>
                <a:uLnTx/>
                <a:uFillTx/>
                <a:latin typeface="Calibri" panose="020F0502020204030204"/>
                <a:ea typeface="+mn-ea"/>
                <a:cs typeface="+mn-cs"/>
              </a:rPr>
              <a:t>cinco años </a:t>
            </a: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y tenerlos disponibles para revisión durante las visitas de acatamiento estatales, federales y del Distrito: anuncios de la reunión de orientación y de la reunión de elecciones, boletas electorales, actas, registros de asistencia, agendas, </a:t>
            </a:r>
            <a:r>
              <a:rPr kumimoji="0" lang="es-CO" sz="2000" b="1" i="0" u="none" strike="noStrike" kern="1200" cap="none" spc="0" normalizeH="0" baseline="0" noProof="0">
                <a:ln>
                  <a:noFill/>
                </a:ln>
                <a:solidFill>
                  <a:srgbClr val="0070C0"/>
                </a:solidFill>
                <a:effectLst/>
                <a:uLnTx/>
                <a:uFillTx/>
                <a:latin typeface="Calibri" panose="020F0502020204030204"/>
                <a:ea typeface="+mn-ea"/>
                <a:cs typeface="+mn-cs"/>
              </a:rPr>
              <a:t>documentos que verifican los requisitos de elegibilidad para los miembros</a:t>
            </a:r>
            <a:r>
              <a:rPr kumimoji="0" lang="es-CO" sz="2000" b="0" i="0" u="none" strike="noStrike" kern="1200" cap="none" spc="0" normalizeH="0" baseline="0" noProof="0">
                <a:ln>
                  <a:noFill/>
                </a:ln>
                <a:solidFill>
                  <a:srgbClr val="0070C0"/>
                </a:solidFill>
                <a:effectLst/>
                <a:uLnTx/>
                <a:uFillTx/>
                <a:latin typeface="Calibri" panose="020F0502020204030204"/>
                <a:ea typeface="+mn-ea"/>
                <a:cs typeface="+mn-cs"/>
              </a:rPr>
              <a:t>, recomendaciones del ELAC al SSC, respuesta del SSC, correspondencia oficial y los estatutos de ELAC.</a:t>
            </a:r>
          </a:p>
        </p:txBody>
      </p:sp>
      <p:sp>
        <p:nvSpPr>
          <p:cNvPr id="7" name="Title 1"/>
          <p:cNvSpPr txBox="1">
            <a:spLocks/>
          </p:cNvSpPr>
          <p:nvPr/>
        </p:nvSpPr>
        <p:spPr>
          <a:xfrm>
            <a:off x="5996065" y="359764"/>
            <a:ext cx="5786203" cy="1397832"/>
          </a:xfrm>
          <a:prstGeom prst="rect">
            <a:avLst/>
          </a:prstGeom>
          <a:solidFill>
            <a:schemeClr val="accent3">
              <a:lumMod val="50000"/>
            </a:schemeClr>
          </a:solidFill>
          <a:ln w="28575">
            <a:solidFill>
              <a:schemeClr val="bg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DEBERES Y RESPONSABILIDADES DE ELAC</a:t>
            </a:r>
          </a:p>
        </p:txBody>
      </p:sp>
      <p:sp>
        <p:nvSpPr>
          <p:cNvPr id="8" name="Title 1"/>
          <p:cNvSpPr>
            <a:spLocks noGrp="1"/>
          </p:cNvSpPr>
          <p:nvPr>
            <p:ph type="title"/>
          </p:nvPr>
        </p:nvSpPr>
        <p:spPr>
          <a:xfrm>
            <a:off x="386127" y="370619"/>
            <a:ext cx="5044966" cy="1442545"/>
          </a:xfrm>
          <a:solidFill>
            <a:schemeClr val="accent3">
              <a:lumMod val="50000"/>
            </a:schemeClr>
          </a:solidFill>
          <a:ln w="28575">
            <a:solidFill>
              <a:schemeClr val="bg1"/>
            </a:solidFill>
          </a:ln>
        </p:spPr>
        <p:txBody>
          <a:bodyPr>
            <a:no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ELAC FUNCTIONS AND RESPONSIBILITIES</a:t>
            </a:r>
          </a:p>
        </p:txBody>
      </p:sp>
    </p:spTree>
    <p:extLst>
      <p:ext uri="{BB962C8B-B14F-4D97-AF65-F5344CB8AC3E}">
        <p14:creationId xmlns:p14="http://schemas.microsoft.com/office/powerpoint/2010/main" val="367183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8429" y="196751"/>
            <a:ext cx="4792717" cy="1384995"/>
          </a:xfrm>
          <a:prstGeom prst="rect">
            <a:avLst/>
          </a:prstGeom>
          <a:solidFill>
            <a:schemeClr val="accent3">
              <a:lumMod val="50000"/>
            </a:schemeClr>
          </a:solidFill>
          <a:ln w="28575">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ELAC RECOMMENDATION PROCESS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21474" y="1931765"/>
            <a:ext cx="2964640"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English Learner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Advisory Committee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sends written recommendations to the SSC.</a:t>
            </a:r>
          </a:p>
        </p:txBody>
      </p:sp>
      <p:pic>
        <p:nvPicPr>
          <p:cNvPr id="3" name="Picture 2"/>
          <p:cNvPicPr>
            <a:picLocks noChangeAspect="1"/>
          </p:cNvPicPr>
          <p:nvPr/>
        </p:nvPicPr>
        <p:blipFill>
          <a:blip r:embed="rId3"/>
          <a:stretch>
            <a:fillRect/>
          </a:stretch>
        </p:blipFill>
        <p:spPr>
          <a:xfrm>
            <a:off x="2995449" y="1826173"/>
            <a:ext cx="3939502" cy="2209799"/>
          </a:xfrm>
          <a:prstGeom prst="rect">
            <a:avLst/>
          </a:prstGeom>
        </p:spPr>
      </p:pic>
      <p:pic>
        <p:nvPicPr>
          <p:cNvPr id="4" name="Picture 3"/>
          <p:cNvPicPr>
            <a:picLocks noChangeAspect="1"/>
          </p:cNvPicPr>
          <p:nvPr/>
        </p:nvPicPr>
        <p:blipFill>
          <a:blip r:embed="rId4"/>
          <a:stretch>
            <a:fillRect/>
          </a:stretch>
        </p:blipFill>
        <p:spPr>
          <a:xfrm>
            <a:off x="6080197" y="3909848"/>
            <a:ext cx="4309279" cy="2336675"/>
          </a:xfrm>
          <a:prstGeom prst="rect">
            <a:avLst/>
          </a:prstGeom>
        </p:spPr>
      </p:pic>
      <p:sp>
        <p:nvSpPr>
          <p:cNvPr id="9" name="Right Arrow 8"/>
          <p:cNvSpPr/>
          <p:nvPr/>
        </p:nvSpPr>
        <p:spPr>
          <a:xfrm rot="2084309">
            <a:off x="5028477" y="3572471"/>
            <a:ext cx="945656" cy="517881"/>
          </a:xfrm>
          <a:prstGeom prst="rightArrow">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ight Arrow 10"/>
          <p:cNvSpPr/>
          <p:nvPr/>
        </p:nvSpPr>
        <p:spPr>
          <a:xfrm rot="13001317">
            <a:off x="6911762" y="3804977"/>
            <a:ext cx="869933" cy="537003"/>
          </a:xfrm>
          <a:prstGeom prst="rightArrow">
            <a:avLst>
              <a:gd name="adj1" fmla="val 43676"/>
              <a:gd name="adj2" fmla="val 74908"/>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3494788" y="4882003"/>
            <a:ext cx="3648961"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SSC must respond to written recommendations within 30 days, or at the next official SSC meeting.</a:t>
            </a:r>
          </a:p>
        </p:txBody>
      </p:sp>
      <p:sp>
        <p:nvSpPr>
          <p:cNvPr id="12" name="TextBox 11"/>
          <p:cNvSpPr txBox="1"/>
          <p:nvPr/>
        </p:nvSpPr>
        <p:spPr>
          <a:xfrm>
            <a:off x="6934951" y="1753115"/>
            <a:ext cx="356513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El Comité Asesor para los Aprendices de Inglés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envía recomendaciones escritas al SSC.</a:t>
            </a:r>
          </a:p>
        </p:txBody>
      </p:sp>
      <p:sp>
        <p:nvSpPr>
          <p:cNvPr id="13" name="TextBox 12"/>
          <p:cNvSpPr txBox="1"/>
          <p:nvPr/>
        </p:nvSpPr>
        <p:spPr>
          <a:xfrm>
            <a:off x="9313784" y="4195444"/>
            <a:ext cx="2878216"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El SSC contesta a las recomendaciones escritas dentro de 30 días o en la próxima reunión oficial del SSC.</a:t>
            </a:r>
          </a:p>
        </p:txBody>
      </p:sp>
      <p:sp>
        <p:nvSpPr>
          <p:cNvPr id="14" name="TextBox 13"/>
          <p:cNvSpPr txBox="1"/>
          <p:nvPr/>
        </p:nvSpPr>
        <p:spPr>
          <a:xfrm>
            <a:off x="6837510" y="146628"/>
            <a:ext cx="4929349" cy="1450428"/>
          </a:xfrm>
          <a:prstGeom prst="rect">
            <a:avLst/>
          </a:prstGeom>
          <a:solidFill>
            <a:schemeClr val="accent3">
              <a:lumMod val="50000"/>
            </a:schemeClr>
          </a:solidFill>
          <a:ln w="28575">
            <a:solidFill>
              <a:schemeClr val="bg1"/>
            </a:solidFill>
          </a:ln>
        </p:spPr>
        <p:txBody>
          <a:bodyPr wrap="square" rtlCol="0">
            <a:normAutofit fontScale="925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prstClr val="white"/>
                </a:solidFill>
                <a:effectLst/>
                <a:uLnTx/>
                <a:uFillTx/>
                <a:latin typeface="Calibri" panose="020F0502020204030204"/>
                <a:ea typeface="+mn-ea"/>
                <a:cs typeface="+mn-cs"/>
              </a:rPr>
              <a:t>EL PROCESO PARA LAS RECOMENDACIONES DE PARTE DE ELAC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5675585" y="1814612"/>
            <a:ext cx="167114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65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1.875E-6 -4.81481E-6 L 0.11758 0.11598 " pathEditMode="relative" rAng="0" ptsTypes="AA">
                                      <p:cBhvr>
                                        <p:cTn id="8" dur="2000" fill="hold"/>
                                        <p:tgtEl>
                                          <p:spTgt spid="9"/>
                                        </p:tgtEl>
                                        <p:attrNameLst>
                                          <p:attrName>ppt_x</p:attrName>
                                          <p:attrName>ppt_y</p:attrName>
                                        </p:attrNameLst>
                                      </p:cBhvr>
                                      <p:rCtr x="5872" y="5787"/>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0" presetClass="path" presetSubtype="0" accel="50000" decel="50000" fill="hold" grpId="1" nodeType="withEffect">
                                  <p:stCondLst>
                                    <p:cond delay="0"/>
                                  </p:stCondLst>
                                  <p:childTnLst>
                                    <p:animMotion origin="layout" path="M -4.16667E-6 -1.48148E-6 L -0.10286 -0.15648 " pathEditMode="relative" rAng="0" ptsTypes="AA">
                                      <p:cBhvr>
                                        <p:cTn id="14" dur="2000" fill="hold"/>
                                        <p:tgtEl>
                                          <p:spTgt spid="11"/>
                                        </p:tgtEl>
                                        <p:attrNameLst>
                                          <p:attrName>ppt_x</p:attrName>
                                          <p:attrName>ppt_y</p:attrName>
                                        </p:attrNameLst>
                                      </p:cBhvr>
                                      <p:rCtr x="-5143" y="-7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36" y="312031"/>
            <a:ext cx="4887310" cy="658763"/>
          </a:xfrm>
          <a:solidFill>
            <a:schemeClr val="accent3">
              <a:lumMod val="50000"/>
            </a:schemeClr>
          </a:solidFill>
          <a:ln w="28575">
            <a:solidFill>
              <a:schemeClr val="bg1"/>
            </a:solidFill>
          </a:ln>
        </p:spPr>
        <p:txBody>
          <a:bodyPr anchor="ctr">
            <a:norm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ELAC COMPOSITION </a:t>
            </a:r>
          </a:p>
        </p:txBody>
      </p:sp>
      <p:sp>
        <p:nvSpPr>
          <p:cNvPr id="10" name="Rectangle 9"/>
          <p:cNvSpPr/>
          <p:nvPr/>
        </p:nvSpPr>
        <p:spPr>
          <a:xfrm>
            <a:off x="181305" y="1002638"/>
            <a:ext cx="5754414" cy="526297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Parents and legal guardians of EL students,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not employed by LAUSD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must constitute at least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51%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the total membership of the ELAC.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However,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when the percentage of EL students in a school constitutes more than 51% of the total number of students, parents and legal guardians of EL students must equal or exceed the percentage of EL students in the school.</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ngsanaUPC" panose="02020603050405020304" pitchFamily="18" charset="-34"/>
            </a:endParaRPr>
          </a:p>
        </p:txBody>
      </p:sp>
      <p:sp>
        <p:nvSpPr>
          <p:cNvPr id="4" name="Rectangle 3"/>
          <p:cNvSpPr/>
          <p:nvPr/>
        </p:nvSpPr>
        <p:spPr>
          <a:xfrm>
            <a:off x="6256283" y="942976"/>
            <a:ext cx="5885793" cy="5832366"/>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Los padres y tutores legales de los estudiantes aprendices de</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 inglés que no son empleados de LAUSD,</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deben constituir por lo menos el </a:t>
            </a: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51% </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de la membresía del ELAC.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800" b="1" i="0" u="none" strike="noStrike" kern="1200" cap="none" spc="0" normalizeH="0" baseline="0" noProof="0" dirty="0">
                <a:ln>
                  <a:noFill/>
                </a:ln>
                <a:solidFill>
                  <a:srgbClr val="0070C0"/>
                </a:solidFill>
                <a:effectLst/>
                <a:uLnTx/>
                <a:uFillTx/>
                <a:latin typeface="Calibri" panose="020F0502020204030204"/>
                <a:ea typeface="+mn-ea"/>
                <a:cs typeface="+mn-cs"/>
              </a:rPr>
              <a:t>Sin embargo</a:t>
            </a:r>
            <a:r>
              <a:rPr kumimoji="0" lang="es-CO" sz="2800" b="0" i="0" u="none" strike="noStrike" kern="1200" cap="none" spc="0" normalizeH="0" baseline="0" noProof="0" dirty="0">
                <a:ln>
                  <a:noFill/>
                </a:ln>
                <a:solidFill>
                  <a:srgbClr val="0070C0"/>
                </a:solidFill>
                <a:effectLst/>
                <a:uLnTx/>
                <a:uFillTx/>
                <a:latin typeface="Calibri" panose="020F0502020204030204"/>
                <a:ea typeface="+mn-ea"/>
                <a:cs typeface="+mn-cs"/>
              </a:rPr>
              <a:t>, cuando el porcentaje de los estudiantes EL constituye más del 51% del número de la población total de los estudiantes, los padres y tutores legales de los estudiantes EL deben constituir equitativamente o exceder el porcentaje de estudiantes EL en la escuela.</a:t>
            </a:r>
          </a:p>
        </p:txBody>
      </p:sp>
      <p:sp>
        <p:nvSpPr>
          <p:cNvPr id="5" name="Title 1"/>
          <p:cNvSpPr txBox="1">
            <a:spLocks/>
          </p:cNvSpPr>
          <p:nvPr/>
        </p:nvSpPr>
        <p:spPr>
          <a:xfrm>
            <a:off x="6432331" y="299546"/>
            <a:ext cx="5533697" cy="643430"/>
          </a:xfrm>
          <a:prstGeom prst="rect">
            <a:avLst/>
          </a:prstGeom>
          <a:solidFill>
            <a:schemeClr val="accent3">
              <a:lumMod val="50000"/>
            </a:schemeClr>
          </a:solidFill>
          <a:ln w="28575">
            <a:solidFill>
              <a:schemeClr val="bg1"/>
            </a:solidFill>
          </a:ln>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CONFIGURACIÓN DE ELAC </a:t>
            </a:r>
          </a:p>
        </p:txBody>
      </p:sp>
    </p:spTree>
    <p:extLst>
      <p:ext uri="{BB962C8B-B14F-4D97-AF65-F5344CB8AC3E}">
        <p14:creationId xmlns:p14="http://schemas.microsoft.com/office/powerpoint/2010/main" val="1888966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084" y="350567"/>
            <a:ext cx="4624802" cy="683756"/>
          </a:xfrm>
          <a:solidFill>
            <a:schemeClr val="accent3">
              <a:lumMod val="50000"/>
            </a:schemeClr>
          </a:solidFill>
          <a:ln w="28575">
            <a:solidFill>
              <a:schemeClr val="bg1"/>
            </a:solidFill>
          </a:ln>
        </p:spPr>
        <p:txBody>
          <a:bodyPr>
            <a:normAutofit/>
          </a:bodyPr>
          <a:lstStyle/>
          <a:p>
            <a:pPr algn="ctr"/>
            <a:r>
              <a:rPr lang="en-US" sz="3200" b="1" dirty="0">
                <a:solidFill>
                  <a:srgbClr val="FFFFFF"/>
                </a:solidFill>
                <a:latin typeface="Calibri" panose="020F0502020204030204" pitchFamily="34" charset="0"/>
                <a:ea typeface="Times New Roman"/>
                <a:cs typeface="Calibri" panose="020F0502020204030204" pitchFamily="34" charset="0"/>
              </a:rPr>
              <a:t>ELAC COMPOSITION </a:t>
            </a:r>
          </a:p>
        </p:txBody>
      </p:sp>
      <p:sp>
        <p:nvSpPr>
          <p:cNvPr id="10" name="Rectangle 9"/>
          <p:cNvSpPr/>
          <p:nvPr/>
        </p:nvSpPr>
        <p:spPr>
          <a:xfrm>
            <a:off x="179777" y="1034322"/>
            <a:ext cx="5863916" cy="1631216"/>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minimum number of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ELAC members will depend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on the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number of English learner students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a school. The required number of ELAC members will be as follows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ngsanaUPC" panose="02020603050405020304" pitchFamily="18" charset="-34"/>
            </a:endParaRPr>
          </a:p>
        </p:txBody>
      </p:sp>
      <p:graphicFrame>
        <p:nvGraphicFramePr>
          <p:cNvPr id="6" name="Table 5"/>
          <p:cNvGraphicFramePr>
            <a:graphicFrameLocks noGrp="1"/>
          </p:cNvGraphicFramePr>
          <p:nvPr/>
        </p:nvGraphicFramePr>
        <p:xfrm>
          <a:off x="114463" y="2823166"/>
          <a:ext cx="11858461" cy="3546241"/>
        </p:xfrm>
        <a:graphic>
          <a:graphicData uri="http://schemas.openxmlformats.org/drawingml/2006/table">
            <a:tbl>
              <a:tblPr firstRow="1" bandRow="1">
                <a:tableStyleId>{1FECB4D8-DB02-4DC6-A0A2-4F2EBAE1DC90}</a:tableStyleId>
              </a:tblPr>
              <a:tblGrid>
                <a:gridCol w="5171912">
                  <a:extLst>
                    <a:ext uri="{9D8B030D-6E8A-4147-A177-3AD203B41FA5}">
                      <a16:colId xmlns:a16="http://schemas.microsoft.com/office/drawing/2014/main" val="20000"/>
                    </a:ext>
                  </a:extLst>
                </a:gridCol>
                <a:gridCol w="6686549">
                  <a:extLst>
                    <a:ext uri="{9D8B030D-6E8A-4147-A177-3AD203B41FA5}">
                      <a16:colId xmlns:a16="http://schemas.microsoft.com/office/drawing/2014/main" val="20001"/>
                    </a:ext>
                  </a:extLst>
                </a:gridCol>
              </a:tblGrid>
              <a:tr h="671262">
                <a:tc>
                  <a:txBody>
                    <a:bodyPr/>
                    <a:lstStyle/>
                    <a:p>
                      <a:pPr algn="ctr"/>
                      <a:r>
                        <a:rPr lang="en-US" sz="2000" dirty="0">
                          <a:solidFill>
                            <a:schemeClr val="tx1"/>
                          </a:solidFill>
                        </a:rPr>
                        <a:t>Number of English learners in a School</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000" dirty="0">
                          <a:solidFill>
                            <a:schemeClr val="tx1"/>
                          </a:solidFill>
                        </a:rPr>
                        <a:t>Número de Aprendices de Inglés en la Escuela</a:t>
                      </a:r>
                    </a:p>
                  </a:txBody>
                  <a:tcPr/>
                </a:tc>
                <a:tc>
                  <a:txBody>
                    <a:bodyPr/>
                    <a:lstStyle/>
                    <a:p>
                      <a:pPr algn="ctr"/>
                      <a:r>
                        <a:rPr lang="en-US" sz="2000" dirty="0">
                          <a:solidFill>
                            <a:schemeClr val="tx1"/>
                          </a:solidFill>
                        </a:rPr>
                        <a:t>     Minimum Number of ELAC </a:t>
                      </a:r>
                      <a:r>
                        <a:rPr lang="en-US" sz="2000" baseline="0" dirty="0">
                          <a:solidFill>
                            <a:schemeClr val="tx1"/>
                          </a:solidFill>
                        </a:rPr>
                        <a:t> Members 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000">
                          <a:solidFill>
                            <a:schemeClr val="tx1"/>
                          </a:solidFill>
                        </a:rPr>
                        <a:t>       Número Mínimo de Miembros Requeridos para ELAC</a:t>
                      </a:r>
                    </a:p>
                  </a:txBody>
                  <a:tcPr/>
                </a:tc>
                <a:extLst>
                  <a:ext uri="{0D108BD9-81ED-4DB2-BD59-A6C34878D82A}">
                    <a16:rowId xmlns:a16="http://schemas.microsoft.com/office/drawing/2014/main" val="10000"/>
                  </a:ext>
                </a:extLst>
              </a:tr>
              <a:tr h="726977">
                <a:tc>
                  <a:txBody>
                    <a:bodyPr/>
                    <a:lstStyle/>
                    <a:p>
                      <a:pPr algn="ctr"/>
                      <a:r>
                        <a:rPr lang="en-US" sz="2000" dirty="0"/>
                        <a:t>21 to 75 ELs</a:t>
                      </a:r>
                      <a:endParaRPr lang="en-US" sz="2000" dirty="0">
                        <a:solidFill>
                          <a:schemeClr val="tx1"/>
                        </a:solidFill>
                      </a:endParaRPr>
                    </a:p>
                  </a:txBody>
                  <a:tcPr/>
                </a:tc>
                <a:tc>
                  <a:txBody>
                    <a:bodyPr/>
                    <a:lstStyle/>
                    <a:p>
                      <a:pPr algn="ctr"/>
                      <a:r>
                        <a:rPr lang="en-US" sz="2000" b="1" dirty="0">
                          <a:solidFill>
                            <a:schemeClr val="tx1"/>
                          </a:solidFill>
                        </a:rPr>
                        <a:t>A minimum</a:t>
                      </a:r>
                      <a:r>
                        <a:rPr lang="en-US" sz="2000" b="1" baseline="0" dirty="0">
                          <a:solidFill>
                            <a:schemeClr val="tx1"/>
                          </a:solidFill>
                        </a:rPr>
                        <a:t> of 3 total members 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000" b="1" dirty="0">
                          <a:solidFill>
                            <a:srgbClr val="0070C0"/>
                          </a:solidFill>
                        </a:rPr>
                        <a:t>Se requiere un mínimo de 3 miembros en total</a:t>
                      </a:r>
                    </a:p>
                  </a:txBody>
                  <a:tcPr/>
                </a:tc>
                <a:extLst>
                  <a:ext uri="{0D108BD9-81ED-4DB2-BD59-A6C34878D82A}">
                    <a16:rowId xmlns:a16="http://schemas.microsoft.com/office/drawing/2014/main" val="10001"/>
                  </a:ext>
                </a:extLst>
              </a:tr>
              <a:tr h="671262">
                <a:tc>
                  <a:txBody>
                    <a:bodyPr/>
                    <a:lstStyle/>
                    <a:p>
                      <a:pPr algn="ctr"/>
                      <a:r>
                        <a:rPr lang="en-US" sz="2000" dirty="0"/>
                        <a:t>76 to 150 ELs</a:t>
                      </a:r>
                      <a:endParaRPr lang="en-US" sz="2000" dirty="0">
                        <a:solidFill>
                          <a:schemeClr val="tx1"/>
                        </a:solidFill>
                      </a:endParaRPr>
                    </a:p>
                  </a:txBody>
                  <a:tcPr/>
                </a:tc>
                <a:tc>
                  <a:txBody>
                    <a:bodyPr/>
                    <a:lstStyle/>
                    <a:p>
                      <a:pPr algn="ctr"/>
                      <a:r>
                        <a:rPr lang="en-US" sz="2000" b="1" dirty="0">
                          <a:solidFill>
                            <a:schemeClr val="tx1"/>
                          </a:solidFill>
                        </a:rPr>
                        <a:t>A minimum of 5 total members 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000" b="1">
                          <a:solidFill>
                            <a:srgbClr val="0070C0"/>
                          </a:solidFill>
                        </a:rPr>
                        <a:t>Se requiere un mínimo de 5 miembros en total</a:t>
                      </a:r>
                    </a:p>
                  </a:txBody>
                  <a:tcPr/>
                </a:tc>
                <a:extLst>
                  <a:ext uri="{0D108BD9-81ED-4DB2-BD59-A6C34878D82A}">
                    <a16:rowId xmlns:a16="http://schemas.microsoft.com/office/drawing/2014/main" val="10002"/>
                  </a:ext>
                </a:extLst>
              </a:tr>
              <a:tr h="709099">
                <a:tc>
                  <a:txBody>
                    <a:bodyPr/>
                    <a:lstStyle/>
                    <a:p>
                      <a:pPr algn="ctr"/>
                      <a:r>
                        <a:rPr lang="en-US" sz="2000" dirty="0"/>
                        <a:t>151 to 225 ELs</a:t>
                      </a:r>
                      <a:endParaRPr lang="en-US" sz="2000" dirty="0">
                        <a:solidFill>
                          <a:schemeClr val="tx1"/>
                        </a:solidFill>
                      </a:endParaRPr>
                    </a:p>
                  </a:txBody>
                  <a:tcPr/>
                </a:tc>
                <a:tc>
                  <a:txBody>
                    <a:bodyPr/>
                    <a:lstStyle/>
                    <a:p>
                      <a:pPr algn="ctr"/>
                      <a:r>
                        <a:rPr lang="en-US" sz="2000" b="1" dirty="0">
                          <a:solidFill>
                            <a:schemeClr val="tx1"/>
                          </a:solidFill>
                        </a:rPr>
                        <a:t>A</a:t>
                      </a:r>
                      <a:r>
                        <a:rPr lang="en-US" sz="2000" b="1" baseline="0" dirty="0">
                          <a:solidFill>
                            <a:schemeClr val="tx1"/>
                          </a:solidFill>
                        </a:rPr>
                        <a:t> minimum of 7 total members 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000" b="1" dirty="0">
                          <a:solidFill>
                            <a:srgbClr val="0070C0"/>
                          </a:solidFill>
                        </a:rPr>
                        <a:t>Se requiere un mínimo de 7 miembros en total</a:t>
                      </a:r>
                    </a:p>
                  </a:txBody>
                  <a:tcPr/>
                </a:tc>
                <a:extLst>
                  <a:ext uri="{0D108BD9-81ED-4DB2-BD59-A6C34878D82A}">
                    <a16:rowId xmlns:a16="http://schemas.microsoft.com/office/drawing/2014/main" val="10003"/>
                  </a:ext>
                </a:extLst>
              </a:tr>
              <a:tr h="708085">
                <a:tc>
                  <a:txBody>
                    <a:bodyPr/>
                    <a:lstStyle/>
                    <a:p>
                      <a:pPr algn="ctr"/>
                      <a:r>
                        <a:rPr lang="en-US" sz="2000" dirty="0"/>
                        <a:t>226 ELs and above</a:t>
                      </a:r>
                      <a:endParaRPr lang="en-US" sz="2000" dirty="0">
                        <a:solidFill>
                          <a:schemeClr val="tx1"/>
                        </a:solidFill>
                      </a:endParaRPr>
                    </a:p>
                  </a:txBody>
                  <a:tcPr/>
                </a:tc>
                <a:tc>
                  <a:txBody>
                    <a:bodyPr/>
                    <a:lstStyle/>
                    <a:p>
                      <a:pPr algn="ctr"/>
                      <a:r>
                        <a:rPr lang="en-US" sz="2000" b="1" dirty="0">
                          <a:solidFill>
                            <a:schemeClr val="tx1"/>
                          </a:solidFill>
                        </a:rPr>
                        <a:t>A minimum</a:t>
                      </a:r>
                      <a:r>
                        <a:rPr lang="en-US" sz="2000" b="1" baseline="0" dirty="0">
                          <a:solidFill>
                            <a:schemeClr val="tx1"/>
                          </a:solidFill>
                        </a:rPr>
                        <a:t> of 9 total members 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000" b="1" dirty="0">
                          <a:solidFill>
                            <a:srgbClr val="0070C0"/>
                          </a:solidFill>
                        </a:rPr>
                        <a:t>Se requiere un mínimo de 9 miembros en total</a:t>
                      </a:r>
                    </a:p>
                  </a:txBody>
                  <a:tcPr/>
                </a:tc>
                <a:extLst>
                  <a:ext uri="{0D108BD9-81ED-4DB2-BD59-A6C34878D82A}">
                    <a16:rowId xmlns:a16="http://schemas.microsoft.com/office/drawing/2014/main" val="10004"/>
                  </a:ext>
                </a:extLst>
              </a:tr>
            </a:tbl>
          </a:graphicData>
        </a:graphic>
      </p:graphicFrame>
      <p:sp>
        <p:nvSpPr>
          <p:cNvPr id="3" name="Rectangle 2"/>
          <p:cNvSpPr/>
          <p:nvPr/>
        </p:nvSpPr>
        <p:spPr>
          <a:xfrm>
            <a:off x="6671955" y="1118987"/>
            <a:ext cx="5440361" cy="1692771"/>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El número mínimo de </a:t>
            </a:r>
            <a:r>
              <a:rPr kumimoji="0" lang="es-CO" sz="2000" b="1" i="0" u="none" strike="noStrike" kern="1200" cap="none" spc="0" normalizeH="0" baseline="0" noProof="0" dirty="0">
                <a:ln>
                  <a:noFill/>
                </a:ln>
                <a:solidFill>
                  <a:srgbClr val="FF0000"/>
                </a:solidFill>
                <a:effectLst/>
                <a:uLnTx/>
                <a:uFillTx/>
                <a:latin typeface="Calibri" panose="020F0502020204030204"/>
                <a:ea typeface="+mn-ea"/>
                <a:cs typeface="+mn-cs"/>
              </a:rPr>
              <a:t>miembros de ELAC dependerá del número de Aprendices de Inglés</a:t>
            </a:r>
            <a:r>
              <a:rPr kumimoji="0" lang="es-CO" sz="2000" b="0" i="0" u="none" strike="noStrike" kern="1200" cap="none" spc="0" normalizeH="0" baseline="0" noProof="0" dirty="0">
                <a:ln>
                  <a:noFill/>
                </a:ln>
                <a:solidFill>
                  <a:srgbClr val="0070C0"/>
                </a:solidFill>
                <a:effectLst/>
                <a:uLnTx/>
                <a:uFillTx/>
                <a:latin typeface="Calibri" panose="020F0502020204030204"/>
                <a:ea typeface="+mn-ea"/>
                <a:cs typeface="+mn-cs"/>
              </a:rPr>
              <a:t> matriculados en la escuela. El número requerido para miembros de ELAC será de la siguiente manera</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7" name="Title 1"/>
          <p:cNvSpPr txBox="1">
            <a:spLocks/>
          </p:cNvSpPr>
          <p:nvPr/>
        </p:nvSpPr>
        <p:spPr>
          <a:xfrm>
            <a:off x="6473370" y="377371"/>
            <a:ext cx="5210629" cy="656951"/>
          </a:xfrm>
          <a:prstGeom prst="rect">
            <a:avLst/>
          </a:prstGeom>
          <a:solidFill>
            <a:schemeClr val="accent3">
              <a:lumMod val="50000"/>
            </a:schemeClr>
          </a:solidFill>
          <a:ln w="28575">
            <a:solidFill>
              <a:schemeClr val="bg1"/>
            </a:solidFill>
          </a:ln>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srgbClr val="FFFFFF"/>
                </a:solidFill>
                <a:effectLst/>
                <a:uLnTx/>
                <a:uFillTx/>
                <a:latin typeface="Calibri" panose="020F0502020204030204" pitchFamily="34" charset="0"/>
                <a:ea typeface="Times New Roman"/>
                <a:cs typeface="Calibri" panose="020F0502020204030204" pitchFamily="34" charset="0"/>
              </a:rPr>
              <a:t>CONFIGURACIÓN DE ELAC </a:t>
            </a:r>
          </a:p>
        </p:txBody>
      </p:sp>
    </p:spTree>
    <p:extLst>
      <p:ext uri="{BB962C8B-B14F-4D97-AF65-F5344CB8AC3E}">
        <p14:creationId xmlns:p14="http://schemas.microsoft.com/office/powerpoint/2010/main" val="324534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p:cNvSpPr>
            <a:spLocks noGrp="1"/>
          </p:cNvSpPr>
          <p:nvPr>
            <p:ph idx="1"/>
          </p:nvPr>
        </p:nvSpPr>
        <p:spPr>
          <a:xfrm>
            <a:off x="116330" y="877107"/>
            <a:ext cx="5501389" cy="5399321"/>
          </a:xfrm>
          <a:solidFill>
            <a:schemeClr val="accent3">
              <a:lumMod val="20000"/>
              <a:lumOff val="80000"/>
            </a:schemeClr>
          </a:solidFill>
          <a:ln w="9525">
            <a:solidFill>
              <a:schemeClr val="accent2">
                <a:lumMod val="60000"/>
                <a:lumOff val="40000"/>
              </a:schemeClr>
            </a:solidFill>
          </a:ln>
        </p:spPr>
        <p:txBody>
          <a:bodyPr>
            <a:noAutofit/>
          </a:bodyPr>
          <a:lstStyle/>
          <a:p>
            <a:pPr marL="0" indent="0">
              <a:buNone/>
            </a:pPr>
            <a:r>
              <a:rPr lang="en-US" sz="3200" b="1" dirty="0"/>
              <a:t>CHAIRPERSON</a:t>
            </a:r>
            <a:endParaRPr lang="en-US" sz="3200" dirty="0"/>
          </a:p>
          <a:p>
            <a:pPr marL="465138" indent="-239713">
              <a:spcBef>
                <a:spcPts val="0"/>
              </a:spcBef>
              <a:buFont typeface="Wingdings" panose="05000000000000000000" pitchFamily="2" charset="2"/>
              <a:buChar char="v"/>
            </a:pPr>
            <a:r>
              <a:rPr lang="en-US" sz="2400" b="1" dirty="0"/>
              <a:t>Preside</a:t>
            </a:r>
            <a:r>
              <a:rPr lang="en-US" sz="2400" dirty="0"/>
              <a:t> at all meetings of the ELAC.</a:t>
            </a:r>
            <a:endParaRPr lang="en-US" sz="900" dirty="0"/>
          </a:p>
          <a:p>
            <a:pPr marL="465138" indent="-239713">
              <a:spcBef>
                <a:spcPts val="0"/>
              </a:spcBef>
              <a:buFont typeface="Wingdings" panose="05000000000000000000" pitchFamily="2" charset="2"/>
              <a:buChar char="v"/>
            </a:pPr>
            <a:r>
              <a:rPr lang="en-US" sz="2400" b="1" dirty="0"/>
              <a:t>Sign </a:t>
            </a:r>
            <a:r>
              <a:rPr lang="en-US" sz="2400" dirty="0"/>
              <a:t>all letters, reports and other communications of the ELAC.</a:t>
            </a:r>
            <a:endParaRPr lang="en-US" sz="900" dirty="0"/>
          </a:p>
          <a:p>
            <a:pPr marL="465138" indent="-239713">
              <a:spcBef>
                <a:spcPts val="0"/>
              </a:spcBef>
              <a:buFont typeface="Wingdings" panose="05000000000000000000" pitchFamily="2" charset="2"/>
              <a:buChar char="v"/>
            </a:pPr>
            <a:r>
              <a:rPr lang="en-US" sz="2400" b="1" dirty="0"/>
              <a:t>Perform all duties </a:t>
            </a:r>
            <a:r>
              <a:rPr lang="en-US" sz="2400" dirty="0"/>
              <a:t>relevant to the office of the chairperson.</a:t>
            </a:r>
            <a:endParaRPr lang="en-US" sz="900" dirty="0"/>
          </a:p>
          <a:p>
            <a:pPr marL="465138" indent="-239713">
              <a:spcBef>
                <a:spcPts val="0"/>
              </a:spcBef>
              <a:buFont typeface="Wingdings" panose="05000000000000000000" pitchFamily="2" charset="2"/>
              <a:buChar char="v"/>
            </a:pPr>
            <a:r>
              <a:rPr lang="en-US" sz="2400" b="1" dirty="0"/>
              <a:t>Participate in planning </a:t>
            </a:r>
            <a:r>
              <a:rPr lang="en-US" sz="2400" dirty="0"/>
              <a:t>of meeting </a:t>
            </a:r>
            <a:r>
              <a:rPr lang="en-US" sz="2400" b="1" dirty="0"/>
              <a:t>agendas.</a:t>
            </a:r>
            <a:endParaRPr lang="en-US" sz="900" dirty="0"/>
          </a:p>
          <a:p>
            <a:pPr marL="465138" indent="-239713">
              <a:spcBef>
                <a:spcPts val="0"/>
              </a:spcBef>
              <a:buFont typeface="Wingdings" panose="05000000000000000000" pitchFamily="2" charset="2"/>
              <a:buChar char="v"/>
            </a:pPr>
            <a:r>
              <a:rPr lang="en-US" sz="2400" dirty="0"/>
              <a:t>Have </a:t>
            </a:r>
            <a:r>
              <a:rPr lang="en-US" sz="2400" b="1" dirty="0"/>
              <a:t>other</a:t>
            </a:r>
            <a:r>
              <a:rPr lang="en-US" sz="2400" dirty="0"/>
              <a:t> such </a:t>
            </a:r>
            <a:r>
              <a:rPr lang="en-US" sz="2400" b="1" dirty="0"/>
              <a:t>duties</a:t>
            </a:r>
            <a:r>
              <a:rPr lang="en-US" sz="2400" dirty="0"/>
              <a:t> as prescribed by the ELAC.</a:t>
            </a:r>
            <a:endParaRPr lang="en-US" sz="900" dirty="0"/>
          </a:p>
          <a:p>
            <a:pPr marL="465138" indent="-239713">
              <a:spcBef>
                <a:spcPts val="0"/>
              </a:spcBef>
              <a:buFont typeface="Wingdings" panose="05000000000000000000" pitchFamily="2" charset="2"/>
              <a:buChar char="v"/>
            </a:pPr>
            <a:r>
              <a:rPr lang="en-US" sz="2400" b="1" dirty="0">
                <a:solidFill>
                  <a:srgbClr val="FF0000"/>
                </a:solidFill>
              </a:rPr>
              <a:t>Serve as the school’s representative to the Local District ELAC Delegate Convening for DELAC Elections (no alternate will be allowed to participate in this role).</a:t>
            </a:r>
            <a:endParaRPr lang="en-US" sz="2400" b="1" i="1" dirty="0">
              <a:solidFill>
                <a:srgbClr val="FF0000"/>
              </a:solidFill>
            </a:endParaRPr>
          </a:p>
        </p:txBody>
      </p:sp>
      <p:sp>
        <p:nvSpPr>
          <p:cNvPr id="4" name="Rectangle 3"/>
          <p:cNvSpPr/>
          <p:nvPr/>
        </p:nvSpPr>
        <p:spPr>
          <a:xfrm>
            <a:off x="5379946" y="176551"/>
            <a:ext cx="884421" cy="764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
          <p:cNvSpPr txBox="1">
            <a:spLocks/>
          </p:cNvSpPr>
          <p:nvPr/>
        </p:nvSpPr>
        <p:spPr>
          <a:xfrm>
            <a:off x="260306" y="7677"/>
            <a:ext cx="5241083" cy="869430"/>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ELAC OFFICERS</a:t>
            </a:r>
          </a:p>
        </p:txBody>
      </p:sp>
      <p:sp>
        <p:nvSpPr>
          <p:cNvPr id="5" name="Title 1"/>
          <p:cNvSpPr txBox="1">
            <a:spLocks/>
          </p:cNvSpPr>
          <p:nvPr/>
        </p:nvSpPr>
        <p:spPr>
          <a:xfrm>
            <a:off x="6096000" y="30449"/>
            <a:ext cx="5966086" cy="869430"/>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200" b="1" i="0" u="none" strike="noStrike" kern="1200" cap="none" spc="0" normalizeH="0" baseline="0" noProof="0">
                <a:ln>
                  <a:noFill/>
                </a:ln>
                <a:solidFill>
                  <a:prstClr val="white"/>
                </a:solidFill>
                <a:effectLst/>
                <a:uLnTx/>
                <a:uFillTx/>
                <a:latin typeface="Calibri" panose="020F0502020204030204"/>
                <a:ea typeface="+mj-ea"/>
                <a:cs typeface="+mj-cs"/>
              </a:rPr>
              <a:t>FUNCIONARIOS DE ELAC</a:t>
            </a:r>
          </a:p>
        </p:txBody>
      </p:sp>
      <p:sp>
        <p:nvSpPr>
          <p:cNvPr id="6" name="Content Placeholder 3"/>
          <p:cNvSpPr txBox="1">
            <a:spLocks/>
          </p:cNvSpPr>
          <p:nvPr/>
        </p:nvSpPr>
        <p:spPr>
          <a:xfrm>
            <a:off x="5915025" y="899879"/>
            <a:ext cx="6147061" cy="5440960"/>
          </a:xfrm>
          <a:prstGeom prst="rect">
            <a:avLst/>
          </a:prstGeom>
          <a:solidFill>
            <a:schemeClr val="accent3">
              <a:lumMod val="20000"/>
              <a:lumOff val="80000"/>
            </a:schemeClr>
          </a:solidFill>
          <a:ln w="9525">
            <a:solidFill>
              <a:schemeClr val="accent2">
                <a:lumMod val="60000"/>
                <a:lumOff val="40000"/>
              </a:schemeClr>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None/>
              <a:tabLst/>
              <a:defRPr/>
            </a:pPr>
            <a:r>
              <a:rPr kumimoji="0" lang="es-CO" sz="3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PRESIDENTE (A)</a:t>
            </a:r>
          </a:p>
          <a:p>
            <a:pPr marL="509588" marR="0" lvl="0" indent="-284163" algn="l" defTabSz="914400" rtl="0" eaLnBrk="1" fontAlgn="auto" latinLnBrk="0" hangingPunct="1">
              <a:lnSpc>
                <a:spcPct val="90000"/>
              </a:lnSpc>
              <a:spcBef>
                <a:spcPts val="0"/>
              </a:spcBef>
              <a:spcAft>
                <a:spcPts val="200"/>
              </a:spcAft>
              <a:buClr>
                <a:srgbClr val="4A66AC"/>
              </a:buClr>
              <a:buSzPct val="100000"/>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Presidir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en todas las reuniones del ELAC.</a:t>
            </a:r>
            <a:endParaRPr kumimoji="0" lang="es-CO"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509588" marR="0" lvl="0" indent="-284163" algn="l" defTabSz="914400" rtl="0" eaLnBrk="1" fontAlgn="auto" latinLnBrk="0" hangingPunct="1">
              <a:lnSpc>
                <a:spcPct val="90000"/>
              </a:lnSpc>
              <a:spcBef>
                <a:spcPts val="0"/>
              </a:spcBef>
              <a:spcAft>
                <a:spcPts val="200"/>
              </a:spcAft>
              <a:buClr>
                <a:srgbClr val="4A66AC"/>
              </a:buClr>
              <a:buSzPct val="100000"/>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Firmar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todas las cartas, informes y cualquier otro tipo de comunicación  de ELAC.</a:t>
            </a:r>
            <a:endParaRPr kumimoji="0" lang="es-CO"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509588" marR="0" lvl="0" indent="-284163" algn="l" defTabSz="914400" rtl="0" eaLnBrk="1" fontAlgn="auto" latinLnBrk="0" hangingPunct="1">
              <a:lnSpc>
                <a:spcPct val="90000"/>
              </a:lnSpc>
              <a:spcBef>
                <a:spcPts val="0"/>
              </a:spcBef>
              <a:spcAft>
                <a:spcPts val="200"/>
              </a:spcAft>
              <a:buClr>
                <a:srgbClr val="4A66AC"/>
              </a:buClr>
              <a:buSzPct val="100000"/>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Desempeñar otros deberes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apropiados para el cargo de Presidente.</a:t>
            </a:r>
            <a:endParaRPr kumimoji="0" lang="es-CO"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509588" marR="0" lvl="0" indent="-284163" algn="l" defTabSz="914400" rtl="0" eaLnBrk="1" fontAlgn="auto" latinLnBrk="0" hangingPunct="1">
              <a:lnSpc>
                <a:spcPct val="90000"/>
              </a:lnSpc>
              <a:spcBef>
                <a:spcPts val="0"/>
              </a:spcBef>
              <a:spcAft>
                <a:spcPts val="200"/>
              </a:spcAft>
              <a:buClr>
                <a:srgbClr val="4A66AC"/>
              </a:buClr>
              <a:buSzPct val="100000"/>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Participar en la planificación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de la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agenda</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de las reuniones.</a:t>
            </a:r>
            <a:endParaRPr kumimoji="0" lang="es-CO"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509588" marR="0" lvl="0" indent="-284163" algn="l" defTabSz="914400" rtl="0" eaLnBrk="1" fontAlgn="auto" latinLnBrk="0" hangingPunct="1">
              <a:lnSpc>
                <a:spcPct val="90000"/>
              </a:lnSpc>
              <a:spcBef>
                <a:spcPts val="0"/>
              </a:spcBef>
              <a:spcAft>
                <a:spcPts val="200"/>
              </a:spcAft>
              <a:buClr>
                <a:srgbClr val="4A66AC"/>
              </a:buClr>
              <a:buSzPct val="100000"/>
              <a:buFont typeface="Wingdings" panose="05000000000000000000" pitchFamily="2" charset="2"/>
              <a:buChar char="v"/>
              <a:tabLst/>
              <a:defRPr/>
            </a:pP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Desempeñar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otros</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deberes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asignados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por ELAC.</a:t>
            </a:r>
            <a:endParaRPr kumimoji="0" lang="es-CO"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509588" marR="0" lvl="0" indent="-284163" algn="l" defTabSz="914400" rtl="0" eaLnBrk="1" fontAlgn="auto" latinLnBrk="0" hangingPunct="1">
              <a:lnSpc>
                <a:spcPct val="90000"/>
              </a:lnSpc>
              <a:spcBef>
                <a:spcPts val="0"/>
              </a:spcBef>
              <a:spcAft>
                <a:spcPts val="200"/>
              </a:spcAft>
              <a:buClr>
                <a:srgbClr val="4A66AC"/>
              </a:buClr>
              <a:buSzPct val="100000"/>
              <a:buFont typeface="Wingdings" panose="05000000000000000000" pitchFamily="2" charset="2"/>
              <a:buChar char="v"/>
              <a:tabLst/>
              <a:defRPr/>
            </a:pPr>
            <a:r>
              <a:rPr kumimoji="0" lang="es-CO" sz="2400" b="1" i="0" u="none" strike="noStrike" kern="1200" cap="none" spc="0" normalizeH="0" baseline="0" noProof="0" dirty="0">
                <a:ln>
                  <a:noFill/>
                </a:ln>
                <a:solidFill>
                  <a:srgbClr val="FF0000"/>
                </a:solidFill>
                <a:effectLst/>
                <a:uLnTx/>
                <a:uFillTx/>
                <a:latin typeface="Calibri" panose="020F0502020204030204"/>
                <a:ea typeface="+mn-ea"/>
                <a:cs typeface="+mn-cs"/>
              </a:rPr>
              <a:t>Fungir como el representante de la escuela en la Convocatoria de delegados ELAC a nivel Distrito Local para Elecciones de DELAC (no se permitirá que suplentes desempeñen este deber).</a:t>
            </a:r>
          </a:p>
        </p:txBody>
      </p:sp>
    </p:spTree>
    <p:extLst>
      <p:ext uri="{BB962C8B-B14F-4D97-AF65-F5344CB8AC3E}">
        <p14:creationId xmlns:p14="http://schemas.microsoft.com/office/powerpoint/2010/main" val="3028806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34582" y="127535"/>
            <a:ext cx="4623157" cy="764498"/>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ELAC OFFICERS</a:t>
            </a:r>
          </a:p>
        </p:txBody>
      </p:sp>
      <p:sp>
        <p:nvSpPr>
          <p:cNvPr id="13" name="TextBox 12"/>
          <p:cNvSpPr txBox="1"/>
          <p:nvPr/>
        </p:nvSpPr>
        <p:spPr>
          <a:xfrm>
            <a:off x="433887" y="1061115"/>
            <a:ext cx="5288438" cy="4924425"/>
          </a:xfrm>
          <a:prstGeom prst="rect">
            <a:avLst/>
          </a:prstGeom>
          <a:solidFill>
            <a:schemeClr val="accent1">
              <a:lumMod val="20000"/>
              <a:lumOff val="80000"/>
            </a:schemeClr>
          </a:solidFill>
          <a:ln w="9525">
            <a:solidFill>
              <a:schemeClr val="accent2">
                <a:lumMod val="60000"/>
                <a:lumOff val="4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VICE-CHAIRPERSON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Represent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the chairperson in assigned duties.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Substitute for the chairperson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his or her absence,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except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t>
            </a:r>
            <a:r>
              <a:rPr kumimoji="0" lang="en-US" sz="3200" b="0" i="0" u="sng" strike="noStrike" kern="1200" cap="none" spc="0" normalizeH="0" baseline="0" noProof="0" dirty="0">
                <a:ln>
                  <a:noFill/>
                </a:ln>
                <a:solidFill>
                  <a:prstClr val="black"/>
                </a:solidFill>
                <a:effectLst/>
                <a:uLnTx/>
                <a:uFillTx/>
                <a:latin typeface="Calibri" panose="020F0502020204030204"/>
                <a:ea typeface="+mn-ea"/>
                <a:cs typeface="+mn-cs"/>
              </a:rPr>
              <a:t>Delegate Convening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Participate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planning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of the agenda.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p:cNvSpPr txBox="1">
            <a:spLocks/>
          </p:cNvSpPr>
          <p:nvPr/>
        </p:nvSpPr>
        <p:spPr>
          <a:xfrm>
            <a:off x="6693938" y="127535"/>
            <a:ext cx="5066676" cy="764498"/>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200" b="1" i="0" u="none" strike="noStrike" kern="1200" cap="none" spc="0" normalizeH="0" baseline="0" noProof="0">
                <a:ln>
                  <a:noFill/>
                </a:ln>
                <a:solidFill>
                  <a:prstClr val="white"/>
                </a:solidFill>
                <a:effectLst/>
                <a:uLnTx/>
                <a:uFillTx/>
                <a:latin typeface="Calibri" panose="020F0502020204030204"/>
                <a:ea typeface="+mj-ea"/>
                <a:cs typeface="+mj-cs"/>
              </a:rPr>
              <a:t>FUNCIONARIOS DE ELAC</a:t>
            </a:r>
          </a:p>
        </p:txBody>
      </p:sp>
      <p:sp>
        <p:nvSpPr>
          <p:cNvPr id="6" name="TextBox 5"/>
          <p:cNvSpPr txBox="1"/>
          <p:nvPr/>
        </p:nvSpPr>
        <p:spPr>
          <a:xfrm>
            <a:off x="6469677" y="1036380"/>
            <a:ext cx="5496471" cy="4832092"/>
          </a:xfrm>
          <a:prstGeom prst="rect">
            <a:avLst/>
          </a:prstGeom>
          <a:solidFill>
            <a:schemeClr val="accent1">
              <a:lumMod val="20000"/>
              <a:lumOff val="80000"/>
            </a:schemeClr>
          </a:solidFill>
          <a:ln w="9525">
            <a:solidFill>
              <a:schemeClr val="accent2">
                <a:lumMod val="60000"/>
                <a:lumOff val="4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Calibri" panose="020F0502020204030204"/>
                <a:ea typeface="+mn-ea"/>
                <a:cs typeface="+mn-cs"/>
              </a:rPr>
              <a:t>VICE PRESIDENTE (A)</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3200" b="1" i="0" u="none" strike="noStrike" kern="1200" cap="none" spc="0" normalizeH="0" baseline="0" noProof="0" dirty="0">
                <a:ln>
                  <a:noFill/>
                </a:ln>
                <a:solidFill>
                  <a:srgbClr val="0070C0"/>
                </a:solidFill>
                <a:effectLst/>
                <a:uLnTx/>
                <a:uFillTx/>
                <a:latin typeface="Calibri" panose="020F0502020204030204"/>
                <a:ea typeface="+mn-ea"/>
                <a:cs typeface="+mn-cs"/>
              </a:rPr>
              <a:t>Representar </a:t>
            </a:r>
            <a:r>
              <a:rPr kumimoji="0" lang="es-CO" sz="3200" b="0" i="0" u="none" strike="noStrike" kern="1200" cap="none" spc="0" normalizeH="0" baseline="0" noProof="0" dirty="0">
                <a:ln>
                  <a:noFill/>
                </a:ln>
                <a:solidFill>
                  <a:srgbClr val="0070C0"/>
                </a:solidFill>
                <a:effectLst/>
                <a:uLnTx/>
                <a:uFillTx/>
                <a:latin typeface="Calibri" panose="020F0502020204030204"/>
                <a:ea typeface="+mn-ea"/>
                <a:cs typeface="+mn-cs"/>
              </a:rPr>
              <a:t>al Presidente en sus deberes asignados.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1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1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3200" b="1" i="0" u="none" strike="noStrike" kern="1200" cap="none" spc="0" normalizeH="0" baseline="0" noProof="0" dirty="0">
                <a:ln>
                  <a:noFill/>
                </a:ln>
                <a:solidFill>
                  <a:srgbClr val="0070C0"/>
                </a:solidFill>
                <a:effectLst/>
                <a:uLnTx/>
                <a:uFillTx/>
                <a:latin typeface="Calibri" panose="020F0502020204030204"/>
                <a:ea typeface="+mn-ea"/>
                <a:cs typeface="+mn-cs"/>
              </a:rPr>
              <a:t>Sustituir al Presidente </a:t>
            </a:r>
            <a:r>
              <a:rPr kumimoji="0" lang="es-CO" sz="3200" b="0" i="0" u="none" strike="noStrike" kern="1200" cap="none" spc="0" normalizeH="0" baseline="0" noProof="0" dirty="0">
                <a:ln>
                  <a:noFill/>
                </a:ln>
                <a:solidFill>
                  <a:srgbClr val="0070C0"/>
                </a:solidFill>
                <a:effectLst/>
                <a:uLnTx/>
                <a:uFillTx/>
                <a:latin typeface="Calibri" panose="020F0502020204030204"/>
                <a:ea typeface="+mn-ea"/>
                <a:cs typeface="+mn-cs"/>
              </a:rPr>
              <a:t>en su ausencia, </a:t>
            </a:r>
            <a:r>
              <a:rPr kumimoji="0" lang="es-CO" sz="3200" b="1" i="0" u="none" strike="noStrike" kern="1200" cap="none" spc="0" normalizeH="0" baseline="0" noProof="0" dirty="0">
                <a:ln>
                  <a:noFill/>
                </a:ln>
                <a:solidFill>
                  <a:srgbClr val="FF0000"/>
                </a:solidFill>
                <a:effectLst/>
                <a:uLnTx/>
                <a:uFillTx/>
                <a:latin typeface="Calibri" panose="020F0502020204030204"/>
                <a:ea typeface="+mn-ea"/>
                <a:cs typeface="+mn-cs"/>
              </a:rPr>
              <a:t>excepto</a:t>
            </a:r>
            <a:r>
              <a:rPr kumimoji="0" lang="es-CO" sz="3200" b="0" i="0" u="none" strike="noStrike" kern="1200" cap="none" spc="0" normalizeH="0" baseline="0" noProof="0" dirty="0">
                <a:ln>
                  <a:noFill/>
                </a:ln>
                <a:solidFill>
                  <a:srgbClr val="0070C0"/>
                </a:solidFill>
                <a:effectLst/>
                <a:uLnTx/>
                <a:uFillTx/>
                <a:latin typeface="Calibri" panose="020F0502020204030204"/>
                <a:ea typeface="+mn-ea"/>
                <a:cs typeface="+mn-cs"/>
              </a:rPr>
              <a:t> en la </a:t>
            </a:r>
            <a:r>
              <a:rPr kumimoji="0" lang="es-CO" sz="3200" b="0" i="0" u="sng" strike="noStrike" kern="1200" cap="none" spc="0" normalizeH="0" baseline="0" noProof="0" dirty="0">
                <a:ln>
                  <a:noFill/>
                </a:ln>
                <a:solidFill>
                  <a:srgbClr val="0070C0"/>
                </a:solidFill>
                <a:effectLst/>
                <a:uLnTx/>
                <a:uFillTx/>
                <a:latin typeface="Calibri" panose="020F0502020204030204"/>
                <a:ea typeface="+mn-ea"/>
                <a:cs typeface="+mn-cs"/>
              </a:rPr>
              <a:t>Convocatoria de Delegados.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1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1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3200" b="1" i="0" u="none" strike="noStrike" kern="1200" cap="none" spc="0" normalizeH="0" baseline="0" noProof="0" dirty="0">
                <a:ln>
                  <a:noFill/>
                </a:ln>
                <a:solidFill>
                  <a:srgbClr val="0070C0"/>
                </a:solidFill>
                <a:effectLst/>
                <a:uLnTx/>
                <a:uFillTx/>
                <a:latin typeface="Calibri" panose="020F0502020204030204"/>
                <a:ea typeface="+mn-ea"/>
                <a:cs typeface="+mn-cs"/>
              </a:rPr>
              <a:t>Participar </a:t>
            </a:r>
            <a:r>
              <a:rPr kumimoji="0" lang="es-CO" sz="3200" b="0" i="0" u="none" strike="noStrike" kern="1200" cap="none" spc="0" normalizeH="0" baseline="0" noProof="0" dirty="0">
                <a:ln>
                  <a:noFill/>
                </a:ln>
                <a:solidFill>
                  <a:srgbClr val="0070C0"/>
                </a:solidFill>
                <a:effectLst/>
                <a:uLnTx/>
                <a:uFillTx/>
                <a:latin typeface="Calibri" panose="020F0502020204030204"/>
                <a:ea typeface="+mn-ea"/>
                <a:cs typeface="+mn-cs"/>
              </a:rPr>
              <a:t>en la </a:t>
            </a:r>
            <a:r>
              <a:rPr kumimoji="0" lang="es-CO" sz="3200" b="1" i="0" u="none" strike="noStrike" kern="1200" cap="none" spc="0" normalizeH="0" baseline="0" noProof="0" dirty="0">
                <a:ln>
                  <a:noFill/>
                </a:ln>
                <a:solidFill>
                  <a:srgbClr val="0070C0"/>
                </a:solidFill>
                <a:effectLst/>
                <a:uLnTx/>
                <a:uFillTx/>
                <a:latin typeface="Calibri" panose="020F0502020204030204"/>
                <a:ea typeface="+mn-ea"/>
                <a:cs typeface="+mn-cs"/>
              </a:rPr>
              <a:t>planificación</a:t>
            </a:r>
            <a:r>
              <a:rPr kumimoji="0" lang="es-CO" sz="3200" b="0" i="0" u="none" strike="noStrike" kern="1200" cap="none" spc="0" normalizeH="0" baseline="0" noProof="0" dirty="0">
                <a:ln>
                  <a:noFill/>
                </a:ln>
                <a:solidFill>
                  <a:srgbClr val="0070C0"/>
                </a:solidFill>
                <a:effectLst/>
                <a:uLnTx/>
                <a:uFillTx/>
                <a:latin typeface="Calibri" panose="020F0502020204030204"/>
                <a:ea typeface="+mn-ea"/>
                <a:cs typeface="+mn-cs"/>
              </a:rPr>
              <a:t> de la agenda.</a:t>
            </a:r>
          </a:p>
        </p:txBody>
      </p:sp>
    </p:spTree>
    <p:extLst>
      <p:ext uri="{BB962C8B-B14F-4D97-AF65-F5344CB8AC3E}">
        <p14:creationId xmlns:p14="http://schemas.microsoft.com/office/powerpoint/2010/main" val="90703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0C58FB-BEF8-4087-80E8-E5394E581305}"/>
              </a:ext>
            </a:extLst>
          </p:cNvPr>
          <p:cNvSpPr>
            <a:spLocks noGrp="1"/>
          </p:cNvSpPr>
          <p:nvPr>
            <p:ph idx="1"/>
          </p:nvPr>
        </p:nvSpPr>
        <p:spPr>
          <a:xfrm>
            <a:off x="6153219" y="998703"/>
            <a:ext cx="5499318" cy="4166008"/>
          </a:xfrm>
          <a:solidFill>
            <a:schemeClr val="bg1"/>
          </a:solidFill>
        </p:spPr>
        <p:txBody>
          <a:bodyPr vert="horz" lIns="0" tIns="45720" rIns="0" bIns="45720" rtlCol="0" anchor="t">
            <a:normAutofit/>
          </a:bodyPr>
          <a:lstStyle/>
          <a:p>
            <a:pPr marL="284163" indent="-284163">
              <a:buFont typeface="Wingdings" panose="05000000000000000000" pitchFamily="2" charset="2"/>
              <a:buChar char="v"/>
            </a:pPr>
            <a:r>
              <a:rPr lang="en-US" sz="3200" dirty="0">
                <a:solidFill>
                  <a:srgbClr val="0070C0"/>
                </a:solidFill>
                <a:latin typeface="Arial" panose="020B0604020202020204" pitchFamily="34" charset="0"/>
                <a:cs typeface="Arial" panose="020B0604020202020204" pitchFamily="34" charset="0"/>
              </a:rPr>
              <a:t>Haga clic en el símbolo del mundo en la parte de abajo de su pantalla.</a:t>
            </a:r>
          </a:p>
          <a:p>
            <a:pPr marL="284163" indent="-284163">
              <a:buFont typeface="Wingdings" panose="05000000000000000000" pitchFamily="2" charset="2"/>
              <a:buChar char="v"/>
            </a:pPr>
            <a:r>
              <a:rPr lang="en-US" sz="3200" dirty="0">
                <a:solidFill>
                  <a:srgbClr val="0070C0"/>
                </a:solidFill>
                <a:latin typeface="Arial" panose="020B0604020202020204" pitchFamily="34" charset="0"/>
                <a:cs typeface="Arial" panose="020B0604020202020204" pitchFamily="34" charset="0"/>
              </a:rPr>
              <a:t>Seleccione el idioma que le gustaría escuchar.</a:t>
            </a:r>
          </a:p>
          <a:p>
            <a:pPr marL="284163" indent="-284163">
              <a:buFont typeface="Wingdings" panose="05000000000000000000" pitchFamily="2" charset="2"/>
              <a:buChar char="v"/>
            </a:pPr>
            <a:r>
              <a:rPr lang="en-US" sz="3200" dirty="0">
                <a:solidFill>
                  <a:srgbClr val="0070C0"/>
                </a:solidFill>
                <a:latin typeface="Arial" panose="020B0604020202020204" pitchFamily="34" charset="0"/>
                <a:cs typeface="Arial" panose="020B0604020202020204" pitchFamily="34" charset="0"/>
              </a:rPr>
              <a:t>Participará y escuchará la presentación en el idioma que seleccione.</a:t>
            </a:r>
          </a:p>
        </p:txBody>
      </p:sp>
      <p:sp>
        <p:nvSpPr>
          <p:cNvPr id="4" name="Content Placeholder 2">
            <a:extLst>
              <a:ext uri="{FF2B5EF4-FFF2-40B4-BE49-F238E27FC236}">
                <a16:creationId xmlns:a16="http://schemas.microsoft.com/office/drawing/2014/main" id="{510C58FB-BEF8-4087-80E8-E5394E581305}"/>
              </a:ext>
            </a:extLst>
          </p:cNvPr>
          <p:cNvSpPr txBox="1">
            <a:spLocks/>
          </p:cNvSpPr>
          <p:nvPr/>
        </p:nvSpPr>
        <p:spPr>
          <a:xfrm>
            <a:off x="547551" y="1125505"/>
            <a:ext cx="5234250" cy="4249438"/>
          </a:xfrm>
          <a:prstGeom prst="rect">
            <a:avLst/>
          </a:prstGeom>
          <a:solidFill>
            <a:schemeClr val="bg1"/>
          </a:solidFill>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4163"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on the globe icon at the bottom of the screen.</a:t>
            </a:r>
          </a:p>
          <a:p>
            <a:pPr marL="284163"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Select the language of preference for you.</a:t>
            </a:r>
          </a:p>
          <a:p>
            <a:pPr marL="284163" marR="0" lvl="0" indent="-284163"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v"/>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will engage and listen to the presentation in the language you select.</a:t>
            </a:r>
          </a:p>
          <a:p>
            <a:pPr marL="91440" marR="0" lvl="0" indent="-9144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Char char=" "/>
              <a:tabLst/>
              <a:defRPr/>
            </a:pPr>
            <a:endParaRPr kumimoji="0" lang="en-US" sz="2400" b="0" i="0" u="none" strike="noStrike" kern="1200" cap="none" spc="0" normalizeH="0" baseline="0" noProof="0" dirty="0">
              <a:ln>
                <a:noFill/>
              </a:ln>
              <a:solidFill>
                <a:srgbClr val="ACCBF9">
                  <a:lumMod val="50000"/>
                </a:srgbClr>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8787ECAD-CDFB-4385-AE9E-5AA23F659150}"/>
              </a:ext>
            </a:extLst>
          </p:cNvPr>
          <p:cNvSpPr txBox="1">
            <a:spLocks/>
          </p:cNvSpPr>
          <p:nvPr/>
        </p:nvSpPr>
        <p:spPr>
          <a:xfrm>
            <a:off x="799476" y="94824"/>
            <a:ext cx="11392524" cy="82748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000" b="1" i="0" u="none" strike="noStrike" kern="1200" cap="none" spc="-50" normalizeH="0" baseline="0" noProof="0" dirty="0">
                <a:ln>
                  <a:noFill/>
                </a:ln>
                <a:solidFill>
                  <a:prstClr val="black"/>
                </a:solidFill>
                <a:effectLst/>
                <a:uLnTx/>
                <a:uFillTx/>
                <a:latin typeface="Calibri Light" panose="020F0302020204030204"/>
                <a:ea typeface="+mj-ea"/>
                <a:cs typeface="+mj-cs"/>
              </a:rPr>
              <a:t>Interpretation Services             </a:t>
            </a:r>
            <a:r>
              <a:rPr kumimoji="0" lang="en-US" sz="4000" b="1" i="0" u="none" strike="noStrike" kern="1200" cap="none" spc="-50" normalizeH="0" baseline="0" noProof="0" dirty="0">
                <a:ln>
                  <a:noFill/>
                </a:ln>
                <a:solidFill>
                  <a:srgbClr val="0070C0"/>
                </a:solidFill>
                <a:effectLst/>
                <a:uLnTx/>
                <a:uFillTx/>
                <a:latin typeface="Calibri Light" panose="020F0302020204030204"/>
                <a:ea typeface="+mj-ea"/>
                <a:cs typeface="+mj-cs"/>
              </a:rPr>
              <a:t>Servicios de Interpretación</a:t>
            </a:r>
            <a:r>
              <a:rPr kumimoji="0" lang="en-US" sz="48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t> </a:t>
            </a:r>
          </a:p>
        </p:txBody>
      </p:sp>
      <p:sp>
        <p:nvSpPr>
          <p:cNvPr id="6" name="Slide Number Placeholder 5">
            <a:extLst>
              <a:ext uri="{FF2B5EF4-FFF2-40B4-BE49-F238E27FC236}">
                <a16:creationId xmlns:a16="http://schemas.microsoft.com/office/drawing/2014/main" id="{96D34D21-8F7D-45FE-A4D2-9FC0A50BFA7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20" y="4988951"/>
            <a:ext cx="10255799" cy="1240357"/>
          </a:xfrm>
          <a:prstGeom prst="rect">
            <a:avLst/>
          </a:prstGeom>
        </p:spPr>
      </p:pic>
      <p:sp>
        <p:nvSpPr>
          <p:cNvPr id="10" name="Oval 9"/>
          <p:cNvSpPr/>
          <p:nvPr/>
        </p:nvSpPr>
        <p:spPr>
          <a:xfrm>
            <a:off x="7172961" y="5120944"/>
            <a:ext cx="1141166" cy="11729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1834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49405" y="116114"/>
            <a:ext cx="4563280" cy="917445"/>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ELAC OFFICERS</a:t>
            </a:r>
          </a:p>
        </p:txBody>
      </p:sp>
      <p:sp>
        <p:nvSpPr>
          <p:cNvPr id="14" name="TextBox 13"/>
          <p:cNvSpPr txBox="1"/>
          <p:nvPr/>
        </p:nvSpPr>
        <p:spPr>
          <a:xfrm>
            <a:off x="164350" y="1033559"/>
            <a:ext cx="5576341" cy="5078313"/>
          </a:xfrm>
          <a:prstGeom prst="rect">
            <a:avLst/>
          </a:prstGeom>
          <a:solidFill>
            <a:schemeClr val="accent2">
              <a:lumMod val="20000"/>
              <a:lumOff val="80000"/>
            </a:schemeClr>
          </a:solidFill>
          <a:ln w="9525">
            <a:solidFill>
              <a:schemeClr val="accent2">
                <a:lumMod val="60000"/>
                <a:lumOff val="4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SECRETARY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Keep minutes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all ELAC meetings of the ELAC.</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Transmit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true and correct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copies of meeting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minutes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members of the ELAC.</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Assist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the maintenance of ELAC records.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Maintain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current roster of ELAC members.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Participate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planning of the agenda.</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Perform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other such duties as are assigned by the chairperson of the ELAC.</a:t>
            </a:r>
          </a:p>
        </p:txBody>
      </p:sp>
      <p:sp>
        <p:nvSpPr>
          <p:cNvPr id="5" name="TextBox 4"/>
          <p:cNvSpPr txBox="1"/>
          <p:nvPr/>
        </p:nvSpPr>
        <p:spPr>
          <a:xfrm>
            <a:off x="6096000" y="1033559"/>
            <a:ext cx="5953125" cy="5262979"/>
          </a:xfrm>
          <a:prstGeom prst="rect">
            <a:avLst/>
          </a:prstGeom>
          <a:solidFill>
            <a:schemeClr val="accent2">
              <a:lumMod val="20000"/>
              <a:lumOff val="80000"/>
            </a:schemeClr>
          </a:solidFill>
          <a:ln w="9525">
            <a:solidFill>
              <a:schemeClr val="accent2">
                <a:lumMod val="60000"/>
                <a:lumOff val="4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3600" b="1" i="0" u="none" strike="noStrike" kern="1200" cap="none" spc="0" normalizeH="0" baseline="0" noProof="0" dirty="0">
                <a:ln>
                  <a:noFill/>
                </a:ln>
                <a:solidFill>
                  <a:srgbClr val="0070C0"/>
                </a:solidFill>
                <a:effectLst/>
                <a:uLnTx/>
                <a:uFillTx/>
                <a:latin typeface="Calibri" panose="020F0502020204030204"/>
                <a:ea typeface="+mn-ea"/>
                <a:cs typeface="+mn-cs"/>
              </a:rPr>
              <a:t>SECRETARIO(A)</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Registrar las actas</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en todas las juntas de ELAC</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Proporcionar</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a los miembros de ELAC copias </a:t>
            </a:r>
            <a:r>
              <a:rPr kumimoji="0" lang="es-CO" sz="2400" b="1" i="0" u="sng" strike="noStrike" kern="1200" cap="none" spc="0" normalizeH="0" baseline="0" noProof="0" dirty="0">
                <a:ln>
                  <a:noFill/>
                </a:ln>
                <a:solidFill>
                  <a:srgbClr val="0070C0"/>
                </a:solidFill>
                <a:effectLst/>
                <a:uLnTx/>
                <a:uFillTx/>
                <a:latin typeface="Calibri" panose="020F0502020204030204"/>
                <a:ea typeface="+mn-ea"/>
                <a:cs typeface="+mn-cs"/>
              </a:rPr>
              <a:t>correctas y verdaderas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de </a:t>
            </a: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las actas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de las reuniones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Ayudar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con mantener los registros de ELAC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Mantener</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una lista actualizada de los miembros del ELAC.</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Participar</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 en la planificación de la agenda.</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9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2400" b="1" i="0" u="none" strike="noStrike" kern="1200" cap="none" spc="0" normalizeH="0" baseline="0" noProof="0" dirty="0">
                <a:ln>
                  <a:noFill/>
                </a:ln>
                <a:solidFill>
                  <a:srgbClr val="0070C0"/>
                </a:solidFill>
                <a:effectLst/>
                <a:uLnTx/>
                <a:uFillTx/>
                <a:latin typeface="Calibri" panose="020F0502020204030204"/>
                <a:ea typeface="+mn-ea"/>
                <a:cs typeface="+mn-cs"/>
              </a:rPr>
              <a:t>Desempeñar </a:t>
            </a:r>
            <a:r>
              <a:rPr kumimoji="0" lang="es-CO" sz="2400" b="0" i="0" u="none" strike="noStrike" kern="1200" cap="none" spc="0" normalizeH="0" baseline="0" noProof="0" dirty="0">
                <a:ln>
                  <a:noFill/>
                </a:ln>
                <a:solidFill>
                  <a:srgbClr val="0070C0"/>
                </a:solidFill>
                <a:effectLst/>
                <a:uLnTx/>
                <a:uFillTx/>
                <a:latin typeface="Calibri" panose="020F0502020204030204"/>
                <a:ea typeface="+mn-ea"/>
                <a:cs typeface="+mn-cs"/>
              </a:rPr>
              <a:t>otros deberes asignados por el Presidente del ELAC.</a:t>
            </a:r>
          </a:p>
        </p:txBody>
      </p:sp>
      <p:sp>
        <p:nvSpPr>
          <p:cNvPr id="7" name="Title 1"/>
          <p:cNvSpPr txBox="1">
            <a:spLocks/>
          </p:cNvSpPr>
          <p:nvPr/>
        </p:nvSpPr>
        <p:spPr>
          <a:xfrm>
            <a:off x="6658157" y="116114"/>
            <a:ext cx="5081667" cy="917445"/>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200" b="1" i="0" u="none" strike="noStrike" kern="1200" cap="none" spc="0" normalizeH="0" baseline="0" noProof="0" dirty="0">
                <a:ln>
                  <a:noFill/>
                </a:ln>
                <a:solidFill>
                  <a:prstClr val="white"/>
                </a:solidFill>
                <a:effectLst/>
                <a:uLnTx/>
                <a:uFillTx/>
                <a:latin typeface="Calibri" panose="020F0502020204030204"/>
                <a:ea typeface="+mj-ea"/>
                <a:cs typeface="+mj-cs"/>
              </a:rPr>
              <a:t>FUNCIONARIOS DE ELAC</a:t>
            </a:r>
          </a:p>
        </p:txBody>
      </p:sp>
    </p:spTree>
    <p:extLst>
      <p:ext uri="{BB962C8B-B14F-4D97-AF65-F5344CB8AC3E}">
        <p14:creationId xmlns:p14="http://schemas.microsoft.com/office/powerpoint/2010/main" val="2725472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67656" y="1053198"/>
            <a:ext cx="4938713" cy="5247590"/>
          </a:xfrm>
          <a:prstGeom prst="rect">
            <a:avLst/>
          </a:prstGeom>
          <a:solidFill>
            <a:schemeClr val="accent4">
              <a:lumMod val="20000"/>
              <a:lumOff val="80000"/>
            </a:schemeClr>
          </a:solidFill>
          <a:ln w="9525">
            <a:solidFill>
              <a:schemeClr val="accent2">
                <a:lumMod val="60000"/>
                <a:lumOff val="4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PARLIAMENTARIAN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Assist the chairperson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ensuring all rules and bylaws are followed.</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Vote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on any matter submitted for a vote.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knowledgeable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about parliamentary procedure, ELAC bylaws, Robert’s Rules of Order and the California Open Meeting Law (Greene Act).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Participate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planning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the agenda.</a:t>
            </a:r>
          </a:p>
        </p:txBody>
      </p:sp>
      <p:sp>
        <p:nvSpPr>
          <p:cNvPr id="5" name="TextBox 4"/>
          <p:cNvSpPr txBox="1"/>
          <p:nvPr/>
        </p:nvSpPr>
        <p:spPr>
          <a:xfrm>
            <a:off x="6520720" y="1136064"/>
            <a:ext cx="5285118" cy="5164724"/>
          </a:xfrm>
          <a:prstGeom prst="rect">
            <a:avLst/>
          </a:prstGeom>
          <a:solidFill>
            <a:schemeClr val="accent4">
              <a:lumMod val="20000"/>
              <a:lumOff val="80000"/>
            </a:schemeClr>
          </a:solidFill>
          <a:ln w="9525">
            <a:solidFill>
              <a:schemeClr val="accent2">
                <a:lumMod val="60000"/>
                <a:lumOff val="40000"/>
              </a:schemeClr>
            </a:solidFill>
          </a:ln>
        </p:spPr>
        <p:txBody>
          <a:bodyPr wrap="square" rtlCol="0">
            <a:normAutofit fontScale="70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3500" b="1" i="0" u="none" strike="noStrike" kern="1200" cap="none" spc="0" normalizeH="0" baseline="0" noProof="0" dirty="0">
                <a:ln>
                  <a:noFill/>
                </a:ln>
                <a:solidFill>
                  <a:prstClr val="black"/>
                </a:solidFill>
                <a:effectLst/>
                <a:uLnTx/>
                <a:uFillTx/>
                <a:latin typeface="Calibri" panose="020F0502020204030204"/>
                <a:ea typeface="+mn-ea"/>
                <a:cs typeface="+mn-cs"/>
              </a:rPr>
              <a:t>REPRESENTANTE PARLAMENTARIO</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3400" b="1"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rPr>
              <a:t>Ayudar al Presidente </a:t>
            </a:r>
            <a:r>
              <a:rPr kumimoji="0" lang="es-CO" sz="3400" b="0"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rPr>
              <a:t>para garantizar que todos los reglamentos y estatutos se cumplan.</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3400" b="0"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3400" b="0"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rPr>
              <a:t>Participar en la </a:t>
            </a:r>
            <a:r>
              <a:rPr kumimoji="0" lang="es-CO" sz="3400" b="1"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rPr>
              <a:t>votación</a:t>
            </a:r>
            <a:r>
              <a:rPr kumimoji="0" lang="es-CO" sz="3400" b="0"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rPr>
              <a:t> de cualquier asunto que se someta a voto.</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3400" b="0"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3400" b="1"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rPr>
              <a:t>Tener conocimientos</a:t>
            </a:r>
            <a:r>
              <a:rPr kumimoji="0" lang="es-CO" sz="3400" b="0"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rPr>
              <a:t> acerca del procedimiento parlamentario, los estatutos de ELAC y los Reglamentos del Orden Parlamentario de Robert) y la Ley en California para Reuniones Abiertas (Decreto Greene).</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CO" sz="3400" b="1"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3400" b="1"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rPr>
              <a:t>Participar </a:t>
            </a:r>
            <a:r>
              <a:rPr kumimoji="0" lang="es-CO" sz="3400" b="0"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rPr>
              <a:t>en la </a:t>
            </a:r>
            <a:r>
              <a:rPr kumimoji="0" lang="es-CO" sz="3400" b="1"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rPr>
              <a:t>planificación </a:t>
            </a:r>
            <a:r>
              <a:rPr kumimoji="0" lang="es-CO" sz="3400" b="0"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rPr>
              <a:t>de la agenda</a:t>
            </a:r>
            <a:r>
              <a:rPr kumimoji="0" lang="es-CO" sz="2800" b="0" i="0" u="none" strike="noStrike" kern="1200" cap="none" spc="0" normalizeH="0" baseline="0" noProof="0" dirty="0">
                <a:ln>
                  <a:noFill/>
                </a:ln>
                <a:solidFill>
                  <a:srgbClr val="629DD1">
                    <a:lumMod val="75000"/>
                  </a:srgbClr>
                </a:solidFill>
                <a:effectLst/>
                <a:uLnTx/>
                <a:uFillTx/>
                <a:latin typeface="Calibri" panose="020F0502020204030204"/>
                <a:ea typeface="+mn-ea"/>
                <a:cs typeface="+mn-cs"/>
              </a:rPr>
              <a:t>.</a:t>
            </a:r>
          </a:p>
        </p:txBody>
      </p:sp>
      <p:sp>
        <p:nvSpPr>
          <p:cNvPr id="6" name="Title 1"/>
          <p:cNvSpPr txBox="1">
            <a:spLocks/>
          </p:cNvSpPr>
          <p:nvPr/>
        </p:nvSpPr>
        <p:spPr>
          <a:xfrm>
            <a:off x="6520720" y="164892"/>
            <a:ext cx="5306519" cy="715720"/>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200" b="1" i="0" u="none" strike="noStrike" kern="1200" cap="none" spc="0" normalizeH="0" baseline="0" noProof="0">
                <a:ln>
                  <a:noFill/>
                </a:ln>
                <a:solidFill>
                  <a:prstClr val="white"/>
                </a:solidFill>
                <a:effectLst/>
                <a:uLnTx/>
                <a:uFillTx/>
                <a:latin typeface="Calibri" panose="020F0502020204030204"/>
                <a:ea typeface="+mj-ea"/>
                <a:cs typeface="+mj-cs"/>
              </a:rPr>
              <a:t>FUNCIONARIOS DE ELAC</a:t>
            </a:r>
          </a:p>
        </p:txBody>
      </p:sp>
      <p:sp>
        <p:nvSpPr>
          <p:cNvPr id="7" name="Title 1"/>
          <p:cNvSpPr txBox="1">
            <a:spLocks/>
          </p:cNvSpPr>
          <p:nvPr/>
        </p:nvSpPr>
        <p:spPr>
          <a:xfrm>
            <a:off x="377371" y="116114"/>
            <a:ext cx="4719285" cy="764498"/>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ELAC OFFICERS</a:t>
            </a:r>
          </a:p>
        </p:txBody>
      </p:sp>
    </p:spTree>
    <p:extLst>
      <p:ext uri="{BB962C8B-B14F-4D97-AF65-F5344CB8AC3E}">
        <p14:creationId xmlns:p14="http://schemas.microsoft.com/office/powerpoint/2010/main" val="2028016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6629" y="4267200"/>
            <a:ext cx="10261600" cy="37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ctrTitle"/>
          </p:nvPr>
        </p:nvSpPr>
        <p:spPr>
          <a:xfrm>
            <a:off x="239949" y="154898"/>
            <a:ext cx="5817507" cy="3468007"/>
          </a:xfrm>
        </p:spPr>
        <p:txBody>
          <a:bodyPr>
            <a:noAutofit/>
          </a:bodyPr>
          <a:lstStyle/>
          <a:p>
            <a:r>
              <a:rPr lang="en-US" sz="3200" b="1" u="sng" dirty="0">
                <a:latin typeface="+mn-lt"/>
              </a:rPr>
              <a:t>The following four slides on delegation of authority </a:t>
            </a:r>
            <a:r>
              <a:rPr lang="en-US" sz="3200" dirty="0">
                <a:latin typeface="+mn-lt"/>
              </a:rPr>
              <a:t>will not apply to most schools, and are only for schools that qualify, and whose ELAC considers going through the process, to delegate its authority and responsibilities to the School Site Council.</a:t>
            </a:r>
          </a:p>
        </p:txBody>
      </p:sp>
      <p:sp>
        <p:nvSpPr>
          <p:cNvPr id="3" name="Rectangle 2"/>
          <p:cNvSpPr/>
          <p:nvPr/>
        </p:nvSpPr>
        <p:spPr>
          <a:xfrm>
            <a:off x="6952343" y="2237580"/>
            <a:ext cx="5239657" cy="39703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2800" b="1" i="0" u="sng" strike="noStrike" kern="1200" cap="none" spc="-50" normalizeH="0" baseline="0" noProof="0" dirty="0">
                <a:ln>
                  <a:noFill/>
                </a:ln>
                <a:solidFill>
                  <a:srgbClr val="0070C0"/>
                </a:solidFill>
                <a:effectLst/>
                <a:uLnTx/>
                <a:uFillTx/>
                <a:latin typeface="Calibri" panose="020F0502020204030204"/>
                <a:ea typeface="+mn-ea"/>
                <a:cs typeface="+mn-cs"/>
              </a:rPr>
              <a:t>Las siguientes cuatro diapositivas sobre la delegación de autoridad </a:t>
            </a:r>
            <a:r>
              <a:rPr kumimoji="0" lang="es-CO" sz="2800" b="0" i="0" u="none" strike="noStrike" kern="1200" cap="none" spc="-50" normalizeH="0" baseline="0" noProof="0" dirty="0">
                <a:ln>
                  <a:noFill/>
                </a:ln>
                <a:solidFill>
                  <a:srgbClr val="0070C0"/>
                </a:solidFill>
                <a:effectLst/>
                <a:uLnTx/>
                <a:uFillTx/>
                <a:latin typeface="Calibri" panose="020F0502020204030204"/>
                <a:ea typeface="+mn-ea"/>
                <a:cs typeface="+mn-cs"/>
              </a:rPr>
              <a:t>no aplicarán a la mayoría de las escuelas y se hacen disponible solamente para las escuelas que califican y cuyos ELAC consideran pasar por el proceso de delegar su autoridad y responsabilidades al Consejo del Plantel Educativo.</a:t>
            </a:r>
            <a:endParaRPr kumimoji="0" lang="en-US" sz="2800" b="0" i="0" u="none" strike="noStrike" kern="1200" cap="none" spc="-5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978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43" y="203200"/>
            <a:ext cx="5181600" cy="682625"/>
          </a:xfrm>
          <a:solidFill>
            <a:schemeClr val="accent3">
              <a:lumMod val="50000"/>
            </a:schemeClr>
          </a:solidFill>
          <a:ln w="28575">
            <a:solidFill>
              <a:schemeClr val="bg1"/>
            </a:solidFill>
          </a:ln>
        </p:spPr>
        <p:txBody>
          <a:bodyPr>
            <a:normAutofit/>
          </a:bodyPr>
          <a:lstStyle/>
          <a:p>
            <a:pPr algn="ctr"/>
            <a:r>
              <a:rPr lang="en-US" sz="3200" b="1" dirty="0">
                <a:solidFill>
                  <a:schemeClr val="bg1"/>
                </a:solidFill>
                <a:latin typeface="+mn-lt"/>
                <a:cs typeface="Calibri" panose="020F0502020204030204" pitchFamily="34" charset="0"/>
              </a:rPr>
              <a:t>DELEGATION OF AUTHORITY </a:t>
            </a:r>
          </a:p>
        </p:txBody>
      </p:sp>
      <p:sp>
        <p:nvSpPr>
          <p:cNvPr id="4" name="Content Placeholder 3"/>
          <p:cNvSpPr>
            <a:spLocks noGrp="1"/>
          </p:cNvSpPr>
          <p:nvPr>
            <p:ph idx="1"/>
          </p:nvPr>
        </p:nvSpPr>
        <p:spPr>
          <a:xfrm>
            <a:off x="456462" y="932546"/>
            <a:ext cx="5206092" cy="5172982"/>
          </a:xfrm>
          <a:solidFill>
            <a:schemeClr val="bg1"/>
          </a:solidFill>
        </p:spPr>
        <p:txBody>
          <a:bodyPr>
            <a:normAutofit lnSpcReduction="10000"/>
          </a:bodyPr>
          <a:lstStyle/>
          <a:p>
            <a:pPr marL="0" indent="0">
              <a:spcBef>
                <a:spcPts val="0"/>
              </a:spcBef>
              <a:spcAft>
                <a:spcPts val="0"/>
              </a:spcAft>
              <a:buNone/>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ELAC may designate the SSC or the SSC EL Subcommittee to function as the advisory committee for English learners (Education Code 52176) only when all of the following occurs: </a:t>
            </a:r>
            <a:endParaRPr lang="en-US" sz="2400" dirty="0">
              <a:solidFill>
                <a:srgbClr val="000000"/>
              </a:solidFill>
              <a:latin typeface="Times New Roman" panose="02020603050405020304" pitchFamily="18" charset="0"/>
              <a:ea typeface="Calibri" panose="020F0502020204030204" pitchFamily="34" charset="0"/>
            </a:endParaRPr>
          </a:p>
          <a:p>
            <a:pPr marL="0" indent="0">
              <a:spcBef>
                <a:spcPts val="15"/>
              </a:spcBef>
              <a:spcAft>
                <a:spcPts val="0"/>
              </a:spcAft>
              <a:buNone/>
            </a:pPr>
            <a:endParaRPr lang="en-US" sz="2400" dirty="0">
              <a:latin typeface="Calibri" panose="020F0502020204030204" pitchFamily="34" charset="0"/>
              <a:ea typeface="Wingdings" panose="05000000000000000000" pitchFamily="2" charset="2"/>
              <a:cs typeface="Calibri" panose="020F0502020204030204" pitchFamily="34" charset="0"/>
            </a:endParaRPr>
          </a:p>
          <a:p>
            <a:pPr>
              <a:spcBef>
                <a:spcPts val="15"/>
              </a:spcBef>
              <a:spcAft>
                <a:spcPts val="1500"/>
              </a:spcAft>
              <a:buFont typeface="Wingdings" panose="05000000000000000000" pitchFamily="2" charset="2"/>
              <a:buChar char="v"/>
            </a:pPr>
            <a:r>
              <a:rPr lang="en-US" sz="2400" spc="-5" dirty="0">
                <a:latin typeface="Calibri" panose="020F0502020204030204" pitchFamily="34" charset="0"/>
                <a:ea typeface="Wingdings" panose="05000000000000000000" pitchFamily="2" charset="2"/>
                <a:cs typeface="Times New Roman" panose="02020603050405020304" pitchFamily="18" charset="0"/>
              </a:rPr>
              <a:t>The</a:t>
            </a:r>
            <a:r>
              <a:rPr lang="en-US" sz="2400" dirty="0">
                <a:latin typeface="Calibri" panose="020F0502020204030204" pitchFamily="34" charset="0"/>
                <a:ea typeface="Wingdings" panose="05000000000000000000" pitchFamily="2" charset="2"/>
                <a:cs typeface="Times New Roman" panose="02020603050405020304" pitchFamily="18" charset="0"/>
              </a:rPr>
              <a:t> </a:t>
            </a:r>
            <a:r>
              <a:rPr lang="en-US" sz="2400" spc="-10" dirty="0">
                <a:latin typeface="Calibri" panose="020F0502020204030204" pitchFamily="34" charset="0"/>
                <a:ea typeface="Wingdings" panose="05000000000000000000" pitchFamily="2" charset="2"/>
                <a:cs typeface="Times New Roman" panose="02020603050405020304" pitchFamily="18" charset="0"/>
              </a:rPr>
              <a:t>percentage</a:t>
            </a:r>
            <a:r>
              <a:rPr lang="en-US" sz="2400" spc="-25" dirty="0">
                <a:latin typeface="Calibri" panose="020F0502020204030204" pitchFamily="34" charset="0"/>
                <a:ea typeface="Wingdings" panose="05000000000000000000" pitchFamily="2" charset="2"/>
                <a:cs typeface="Times New Roman" panose="02020603050405020304" pitchFamily="18" charset="0"/>
              </a:rPr>
              <a:t> </a:t>
            </a:r>
            <a:r>
              <a:rPr lang="en-US" sz="2400" spc="-5" dirty="0">
                <a:latin typeface="Calibri" panose="020F0502020204030204" pitchFamily="34" charset="0"/>
                <a:ea typeface="Wingdings" panose="05000000000000000000" pitchFamily="2" charset="2"/>
                <a:cs typeface="Times New Roman" panose="02020603050405020304" pitchFamily="18" charset="0"/>
              </a:rPr>
              <a:t>of</a:t>
            </a:r>
            <a:r>
              <a:rPr lang="en-US" sz="2400" spc="-10" dirty="0">
                <a:latin typeface="Calibri" panose="020F0502020204030204" pitchFamily="34" charset="0"/>
                <a:ea typeface="Wingdings" panose="05000000000000000000" pitchFamily="2" charset="2"/>
                <a:cs typeface="Times New Roman" panose="02020603050405020304" pitchFamily="18" charset="0"/>
              </a:rPr>
              <a:t> </a:t>
            </a:r>
            <a:r>
              <a:rPr lang="en-US" sz="2400" spc="-5" dirty="0">
                <a:latin typeface="Calibri" panose="020F0502020204030204" pitchFamily="34" charset="0"/>
                <a:ea typeface="Wingdings" panose="05000000000000000000" pitchFamily="2" charset="2"/>
                <a:cs typeface="Times New Roman" panose="02020603050405020304" pitchFamily="18" charset="0"/>
              </a:rPr>
              <a:t>English </a:t>
            </a:r>
            <a:r>
              <a:rPr lang="en-US" sz="2400" spc="-10" dirty="0">
                <a:latin typeface="Calibri" panose="020F0502020204030204" pitchFamily="34" charset="0"/>
                <a:ea typeface="Wingdings" panose="05000000000000000000" pitchFamily="2" charset="2"/>
                <a:cs typeface="Times New Roman" panose="02020603050405020304" pitchFamily="18" charset="0"/>
              </a:rPr>
              <a:t>learners</a:t>
            </a:r>
            <a:r>
              <a:rPr lang="en-US" sz="2400" spc="20" dirty="0">
                <a:latin typeface="Calibri" panose="020F0502020204030204" pitchFamily="34" charset="0"/>
                <a:ea typeface="Wingdings" panose="05000000000000000000" pitchFamily="2" charset="2"/>
                <a:cs typeface="Times New Roman" panose="02020603050405020304" pitchFamily="18" charset="0"/>
              </a:rPr>
              <a:t> </a:t>
            </a:r>
            <a:r>
              <a:rPr lang="en-US" sz="2400" spc="-5" dirty="0">
                <a:latin typeface="Calibri" panose="020F0502020204030204" pitchFamily="34" charset="0"/>
                <a:ea typeface="Wingdings" panose="05000000000000000000" pitchFamily="2" charset="2"/>
                <a:cs typeface="Times New Roman" panose="02020603050405020304" pitchFamily="18" charset="0"/>
              </a:rPr>
              <a:t>does</a:t>
            </a:r>
            <a:r>
              <a:rPr lang="en-US" sz="2400" spc="-15" dirty="0">
                <a:latin typeface="Calibri" panose="020F0502020204030204" pitchFamily="34" charset="0"/>
                <a:ea typeface="Wingdings" panose="05000000000000000000" pitchFamily="2" charset="2"/>
                <a:cs typeface="Times New Roman" panose="02020603050405020304" pitchFamily="18" charset="0"/>
              </a:rPr>
              <a:t> </a:t>
            </a:r>
            <a:r>
              <a:rPr lang="en-US" sz="2400" spc="-5" dirty="0">
                <a:latin typeface="Calibri" panose="020F0502020204030204" pitchFamily="34" charset="0"/>
                <a:ea typeface="Wingdings" panose="05000000000000000000" pitchFamily="2" charset="2"/>
                <a:cs typeface="Times New Roman" panose="02020603050405020304" pitchFamily="18" charset="0"/>
              </a:rPr>
              <a:t>not</a:t>
            </a:r>
            <a:r>
              <a:rPr lang="en-US" sz="2400" spc="-10" dirty="0">
                <a:latin typeface="Calibri" panose="020F0502020204030204" pitchFamily="34" charset="0"/>
                <a:ea typeface="Wingdings" panose="05000000000000000000" pitchFamily="2" charset="2"/>
                <a:cs typeface="Times New Roman" panose="02020603050405020304" pitchFamily="18" charset="0"/>
              </a:rPr>
              <a:t> </a:t>
            </a:r>
            <a:r>
              <a:rPr lang="en-US" sz="2400" spc="-20" dirty="0">
                <a:latin typeface="Calibri" panose="020F0502020204030204" pitchFamily="34" charset="0"/>
                <a:ea typeface="Wingdings" panose="05000000000000000000" pitchFamily="2" charset="2"/>
                <a:cs typeface="Times New Roman" panose="02020603050405020304" pitchFamily="18" charset="0"/>
              </a:rPr>
              <a:t>exceed</a:t>
            </a:r>
            <a:r>
              <a:rPr lang="en-US" sz="2400" spc="15" dirty="0">
                <a:latin typeface="Calibri" panose="020F0502020204030204" pitchFamily="34" charset="0"/>
                <a:ea typeface="Wingdings" panose="05000000000000000000" pitchFamily="2" charset="2"/>
                <a:cs typeface="Times New Roman" panose="02020603050405020304" pitchFamily="18" charset="0"/>
              </a:rPr>
              <a:t> </a:t>
            </a:r>
            <a:r>
              <a:rPr lang="en-US" sz="2400" dirty="0">
                <a:latin typeface="Calibri" panose="020F0502020204030204" pitchFamily="34" charset="0"/>
                <a:ea typeface="Wingdings" panose="05000000000000000000" pitchFamily="2" charset="2"/>
                <a:cs typeface="Times New Roman" panose="02020603050405020304" pitchFamily="18" charset="0"/>
              </a:rPr>
              <a:t>50%</a:t>
            </a:r>
            <a:r>
              <a:rPr lang="en-US" sz="2400" spc="-25" dirty="0">
                <a:latin typeface="Calibri" panose="020F0502020204030204" pitchFamily="34" charset="0"/>
                <a:ea typeface="Wingdings" panose="05000000000000000000" pitchFamily="2" charset="2"/>
                <a:cs typeface="Times New Roman" panose="02020603050405020304" pitchFamily="18" charset="0"/>
              </a:rPr>
              <a:t> </a:t>
            </a:r>
            <a:r>
              <a:rPr lang="en-US" sz="2400" spc="-5" dirty="0">
                <a:latin typeface="Calibri" panose="020F0502020204030204" pitchFamily="34" charset="0"/>
                <a:ea typeface="Wingdings" panose="05000000000000000000" pitchFamily="2" charset="2"/>
                <a:cs typeface="Times New Roman" panose="02020603050405020304" pitchFamily="18" charset="0"/>
              </a:rPr>
              <a:t>in </a:t>
            </a:r>
            <a:r>
              <a:rPr lang="en-US" sz="2400" spc="-10" dirty="0">
                <a:latin typeface="Calibri" panose="020F0502020204030204" pitchFamily="34" charset="0"/>
                <a:ea typeface="Wingdings" panose="05000000000000000000" pitchFamily="2" charset="2"/>
                <a:cs typeface="Times New Roman" panose="02020603050405020304" pitchFamily="18" charset="0"/>
              </a:rPr>
              <a:t>elementary</a:t>
            </a:r>
            <a:r>
              <a:rPr lang="en-US" sz="2400" spc="265" dirty="0">
                <a:latin typeface="Calibri" panose="020F0502020204030204" pitchFamily="34" charset="0"/>
                <a:ea typeface="Wingdings" panose="05000000000000000000" pitchFamily="2" charset="2"/>
                <a:cs typeface="Times New Roman" panose="02020603050405020304" pitchFamily="18" charset="0"/>
              </a:rPr>
              <a:t> </a:t>
            </a:r>
            <a:r>
              <a:rPr lang="en-US" sz="2400" spc="-5" dirty="0">
                <a:latin typeface="Calibri" panose="020F0502020204030204" pitchFamily="34" charset="0"/>
                <a:ea typeface="Wingdings" panose="05000000000000000000" pitchFamily="2" charset="2"/>
                <a:cs typeface="Times New Roman" panose="02020603050405020304" pitchFamily="18" charset="0"/>
              </a:rPr>
              <a:t>schools</a:t>
            </a:r>
            <a:r>
              <a:rPr lang="en-US" sz="2400" dirty="0">
                <a:latin typeface="Calibri" panose="020F0502020204030204" pitchFamily="34" charset="0"/>
                <a:ea typeface="Wingdings" panose="05000000000000000000" pitchFamily="2" charset="2"/>
                <a:cs typeface="Times New Roman" panose="02020603050405020304" pitchFamily="18" charset="0"/>
              </a:rPr>
              <a:t> </a:t>
            </a:r>
            <a:r>
              <a:rPr lang="en-US" sz="2400" spc="-5" dirty="0">
                <a:latin typeface="Calibri" panose="020F0502020204030204" pitchFamily="34" charset="0"/>
                <a:ea typeface="Wingdings" panose="05000000000000000000" pitchFamily="2" charset="2"/>
                <a:cs typeface="Times New Roman" panose="02020603050405020304" pitchFamily="18" charset="0"/>
              </a:rPr>
              <a:t>or</a:t>
            </a:r>
            <a:r>
              <a:rPr lang="en-US" sz="2400" spc="-15" dirty="0">
                <a:latin typeface="Calibri" panose="020F0502020204030204" pitchFamily="34" charset="0"/>
                <a:ea typeface="Wingdings" panose="05000000000000000000" pitchFamily="2" charset="2"/>
                <a:cs typeface="Times New Roman" panose="02020603050405020304" pitchFamily="18" charset="0"/>
              </a:rPr>
              <a:t> </a:t>
            </a:r>
            <a:r>
              <a:rPr lang="en-US" sz="2400" dirty="0">
                <a:latin typeface="Calibri" panose="020F0502020204030204" pitchFamily="34" charset="0"/>
                <a:ea typeface="Wingdings" panose="05000000000000000000" pitchFamily="2" charset="2"/>
                <a:cs typeface="Times New Roman" panose="02020603050405020304" pitchFamily="18" charset="0"/>
              </a:rPr>
              <a:t>25%</a:t>
            </a:r>
            <a:r>
              <a:rPr lang="en-US" sz="2400" spc="-25" dirty="0">
                <a:latin typeface="Calibri" panose="020F0502020204030204" pitchFamily="34" charset="0"/>
                <a:ea typeface="Wingdings" panose="05000000000000000000" pitchFamily="2" charset="2"/>
                <a:cs typeface="Times New Roman" panose="02020603050405020304" pitchFamily="18" charset="0"/>
              </a:rPr>
              <a:t> </a:t>
            </a:r>
            <a:r>
              <a:rPr lang="en-US" sz="2400" spc="-5" dirty="0">
                <a:latin typeface="Calibri" panose="020F0502020204030204" pitchFamily="34" charset="0"/>
                <a:ea typeface="Wingdings" panose="05000000000000000000" pitchFamily="2" charset="2"/>
                <a:cs typeface="Times New Roman" panose="02020603050405020304" pitchFamily="18" charset="0"/>
              </a:rPr>
              <a:t>in</a:t>
            </a:r>
            <a:r>
              <a:rPr lang="en-US" sz="2400" spc="5" dirty="0">
                <a:latin typeface="Calibri" panose="020F0502020204030204" pitchFamily="34" charset="0"/>
                <a:ea typeface="Wingdings" panose="05000000000000000000" pitchFamily="2" charset="2"/>
                <a:cs typeface="Times New Roman" panose="02020603050405020304" pitchFamily="18" charset="0"/>
              </a:rPr>
              <a:t> </a:t>
            </a:r>
            <a:r>
              <a:rPr lang="en-US" sz="2400" spc="-5" dirty="0">
                <a:latin typeface="Calibri" panose="020F0502020204030204" pitchFamily="34" charset="0"/>
                <a:ea typeface="Wingdings" panose="05000000000000000000" pitchFamily="2" charset="2"/>
                <a:cs typeface="Times New Roman" panose="02020603050405020304" pitchFamily="18" charset="0"/>
              </a:rPr>
              <a:t>secondary</a:t>
            </a:r>
            <a:r>
              <a:rPr lang="en-US" sz="2400" spc="-30" dirty="0">
                <a:latin typeface="Calibri" panose="020F0502020204030204" pitchFamily="34" charset="0"/>
                <a:ea typeface="Wingdings" panose="05000000000000000000" pitchFamily="2" charset="2"/>
                <a:cs typeface="Times New Roman" panose="02020603050405020304" pitchFamily="18" charset="0"/>
              </a:rPr>
              <a:t> </a:t>
            </a:r>
            <a:r>
              <a:rPr lang="en-US" sz="2400" spc="-5" dirty="0">
                <a:latin typeface="Calibri" panose="020F0502020204030204" pitchFamily="34" charset="0"/>
                <a:ea typeface="Wingdings" panose="05000000000000000000" pitchFamily="2" charset="2"/>
                <a:cs typeface="Times New Roman" panose="02020603050405020304" pitchFamily="18" charset="0"/>
              </a:rPr>
              <a:t>schools.</a:t>
            </a:r>
            <a:endParaRPr lang="en-US" sz="2400" dirty="0">
              <a:latin typeface="Calibri" panose="020F0502020204030204" pitchFamily="34" charset="0"/>
              <a:ea typeface="Wingdings" panose="05000000000000000000" pitchFamily="2" charset="2"/>
              <a:cs typeface="Times New Roman" panose="02020603050405020304" pitchFamily="18" charset="0"/>
            </a:endParaRPr>
          </a:p>
          <a:p>
            <a:pPr>
              <a:spcBef>
                <a:spcPts val="30"/>
              </a:spcBef>
              <a:spcAft>
                <a:spcPts val="1500"/>
              </a:spcAft>
              <a:buFont typeface="Wingdings" panose="05000000000000000000" pitchFamily="2" charset="2"/>
              <a:buChar char="v"/>
            </a:pPr>
            <a:r>
              <a:rPr lang="en-US" sz="2400" spc="-5" dirty="0">
                <a:latin typeface="Calibri" panose="020F0502020204030204" pitchFamily="34" charset="0"/>
                <a:ea typeface="Wingdings" panose="05000000000000000000" pitchFamily="2" charset="2"/>
                <a:cs typeface="Times New Roman" panose="02020603050405020304" pitchFamily="18" charset="0"/>
              </a:rPr>
              <a:t>The</a:t>
            </a:r>
            <a:r>
              <a:rPr lang="en-US" sz="2400" dirty="0">
                <a:latin typeface="Calibri" panose="020F0502020204030204" pitchFamily="34" charset="0"/>
                <a:ea typeface="Wingdings" panose="05000000000000000000" pitchFamily="2" charset="2"/>
                <a:cs typeface="Times New Roman" panose="02020603050405020304" pitchFamily="18" charset="0"/>
              </a:rPr>
              <a:t> SSC</a:t>
            </a:r>
            <a:r>
              <a:rPr lang="en-US" sz="2400" spc="-10" dirty="0">
                <a:latin typeface="Calibri" panose="020F0502020204030204" pitchFamily="34" charset="0"/>
                <a:ea typeface="Wingdings" panose="05000000000000000000" pitchFamily="2" charset="2"/>
                <a:cs typeface="Times New Roman" panose="02020603050405020304" pitchFamily="18" charset="0"/>
              </a:rPr>
              <a:t> </a:t>
            </a:r>
            <a:r>
              <a:rPr lang="en-US" sz="2400" dirty="0">
                <a:latin typeface="Calibri" panose="020F0502020204030204" pitchFamily="34" charset="0"/>
                <a:ea typeface="Wingdings" panose="05000000000000000000" pitchFamily="2" charset="2"/>
                <a:cs typeface="Times New Roman" panose="02020603050405020304" pitchFamily="18" charset="0"/>
              </a:rPr>
              <a:t>has a</a:t>
            </a:r>
            <a:r>
              <a:rPr lang="en-US" sz="2400" spc="-10" dirty="0">
                <a:latin typeface="Calibri" panose="020F0502020204030204" pitchFamily="34" charset="0"/>
                <a:ea typeface="Wingdings" panose="05000000000000000000" pitchFamily="2" charset="2"/>
                <a:cs typeface="Times New Roman" panose="02020603050405020304" pitchFamily="18" charset="0"/>
              </a:rPr>
              <a:t>n</a:t>
            </a:r>
            <a:r>
              <a:rPr lang="en-US" sz="2400" spc="20" dirty="0">
                <a:latin typeface="Calibri" panose="020F0502020204030204" pitchFamily="34" charset="0"/>
                <a:ea typeface="Wingdings" panose="05000000000000000000" pitchFamily="2" charset="2"/>
                <a:cs typeface="Times New Roman" panose="02020603050405020304" pitchFamily="18" charset="0"/>
              </a:rPr>
              <a:t> </a:t>
            </a:r>
            <a:r>
              <a:rPr lang="en-US" sz="2400" spc="-5" dirty="0">
                <a:latin typeface="Calibri" panose="020F0502020204030204" pitchFamily="34" charset="0"/>
                <a:ea typeface="Wingdings" panose="05000000000000000000" pitchFamily="2" charset="2"/>
                <a:cs typeface="Times New Roman" panose="02020603050405020304" pitchFamily="18" charset="0"/>
              </a:rPr>
              <a:t>EL</a:t>
            </a:r>
            <a:r>
              <a:rPr lang="en-US" sz="2400" spc="-20" dirty="0">
                <a:latin typeface="Calibri" panose="020F0502020204030204" pitchFamily="34" charset="0"/>
                <a:ea typeface="Wingdings" panose="05000000000000000000" pitchFamily="2" charset="2"/>
                <a:cs typeface="Times New Roman" panose="02020603050405020304" pitchFamily="18" charset="0"/>
              </a:rPr>
              <a:t> </a:t>
            </a:r>
            <a:r>
              <a:rPr lang="en-US" sz="2400" spc="-10" dirty="0">
                <a:latin typeface="Calibri" panose="020F0502020204030204" pitchFamily="34" charset="0"/>
                <a:ea typeface="Wingdings" panose="05000000000000000000" pitchFamily="2" charset="2"/>
                <a:cs typeface="Times New Roman" panose="02020603050405020304" pitchFamily="18" charset="0"/>
              </a:rPr>
              <a:t>subcommittee.</a:t>
            </a:r>
            <a:endParaRPr lang="en-US" sz="2400" dirty="0">
              <a:latin typeface="Calibri" panose="020F0502020204030204" pitchFamily="34" charset="0"/>
              <a:ea typeface="Wingdings" panose="05000000000000000000" pitchFamily="2" charset="2"/>
              <a:cs typeface="Times New Roman" panose="02020603050405020304" pitchFamily="18" charset="0"/>
            </a:endParaRPr>
          </a:p>
          <a:p>
            <a:pPr>
              <a:spcBef>
                <a:spcPts val="30"/>
              </a:spcBef>
              <a:spcAft>
                <a:spcPts val="1500"/>
              </a:spcAft>
              <a:buFont typeface="Wingdings" panose="05000000000000000000" pitchFamily="2" charset="2"/>
              <a:buChar char="v"/>
            </a:pPr>
            <a:r>
              <a:rPr lang="en-US" sz="2400" spc="-5" dirty="0">
                <a:latin typeface="Calibri" panose="020F0502020204030204" pitchFamily="34" charset="0"/>
                <a:ea typeface="Calibri" panose="020F0502020204030204" pitchFamily="34" charset="0"/>
                <a:cs typeface="Times New Roman" panose="02020603050405020304" pitchFamily="18" charset="0"/>
              </a:rPr>
              <a:t>Either the</a:t>
            </a:r>
            <a:r>
              <a:rPr lang="en-US" sz="2400" dirty="0">
                <a:latin typeface="Calibri" panose="020F0502020204030204" pitchFamily="34" charset="0"/>
                <a:ea typeface="Calibri" panose="020F0502020204030204" pitchFamily="34" charset="0"/>
                <a:cs typeface="Times New Roman" panose="02020603050405020304" pitchFamily="18" charset="0"/>
              </a:rPr>
              <a:t> parent portion of the SSC or a SSC EL subcommittee reflects </a:t>
            </a:r>
            <a:r>
              <a:rPr lang="en-US" sz="2400" spc="-15" dirty="0">
                <a:latin typeface="Calibri" panose="020F0502020204030204" pitchFamily="34" charset="0"/>
                <a:ea typeface="Calibri" panose="020F0502020204030204" pitchFamily="34" charset="0"/>
                <a:cs typeface="Times New Roman" panose="02020603050405020304" pitchFamily="18" charset="0"/>
              </a:rPr>
              <a:t>at</a:t>
            </a:r>
            <a:r>
              <a:rPr lang="en-US" sz="2400" spc="15" dirty="0">
                <a:latin typeface="Calibri" panose="020F0502020204030204" pitchFamily="34" charset="0"/>
                <a:ea typeface="Calibri" panose="020F0502020204030204" pitchFamily="34" charset="0"/>
                <a:cs typeface="Times New Roman" panose="02020603050405020304" pitchFamily="18" charset="0"/>
              </a:rPr>
              <a:t> </a:t>
            </a:r>
            <a:r>
              <a:rPr lang="en-US" sz="2400" spc="-10" dirty="0">
                <a:latin typeface="Calibri" panose="020F0502020204030204" pitchFamily="34" charset="0"/>
                <a:ea typeface="Calibri" panose="020F0502020204030204" pitchFamily="34" charset="0"/>
                <a:cs typeface="Times New Roman" panose="02020603050405020304" pitchFamily="18" charset="0"/>
              </a:rPr>
              <a:t>least</a:t>
            </a:r>
            <a:r>
              <a:rPr lang="en-US" sz="2400" spc="15"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the </a:t>
            </a:r>
            <a:r>
              <a:rPr lang="en-US" sz="2400" spc="-5" dirty="0">
                <a:latin typeface="Calibri" panose="020F0502020204030204" pitchFamily="34" charset="0"/>
                <a:ea typeface="Calibri" panose="020F0502020204030204" pitchFamily="34" charset="0"/>
                <a:cs typeface="Times New Roman" panose="02020603050405020304" pitchFamily="18" charset="0"/>
              </a:rPr>
              <a:t>same</a:t>
            </a:r>
            <a:r>
              <a:rPr lang="en-US" sz="2400" spc="15" dirty="0">
                <a:latin typeface="Calibri" panose="020F0502020204030204" pitchFamily="34" charset="0"/>
                <a:ea typeface="Calibri" panose="020F0502020204030204" pitchFamily="34" charset="0"/>
                <a:cs typeface="Times New Roman" panose="02020603050405020304" pitchFamily="18" charset="0"/>
              </a:rPr>
              <a:t> </a:t>
            </a:r>
            <a:r>
              <a:rPr lang="en-US" sz="2400" spc="-10" dirty="0">
                <a:latin typeface="Calibri" panose="020F0502020204030204" pitchFamily="34" charset="0"/>
                <a:ea typeface="Calibri" panose="020F0502020204030204" pitchFamily="34" charset="0"/>
                <a:cs typeface="Times New Roman" panose="02020603050405020304" pitchFamily="18" charset="0"/>
              </a:rPr>
              <a:t>percentage of parents of English learners </a:t>
            </a:r>
            <a:r>
              <a:rPr lang="en-US" sz="2400" dirty="0">
                <a:latin typeface="Calibri" panose="020F0502020204030204" pitchFamily="34" charset="0"/>
                <a:ea typeface="Calibri" panose="020F0502020204030204" pitchFamily="34" charset="0"/>
                <a:cs typeface="Times New Roman" panose="02020603050405020304" pitchFamily="18" charset="0"/>
              </a:rPr>
              <a:t>as EL</a:t>
            </a:r>
            <a:r>
              <a:rPr lang="en-US" sz="2400" spc="-15" dirty="0">
                <a:latin typeface="Calibri" panose="020F0502020204030204" pitchFamily="34" charset="0"/>
                <a:ea typeface="Calibri" panose="020F0502020204030204" pitchFamily="34" charset="0"/>
                <a:cs typeface="Times New Roman" panose="02020603050405020304" pitchFamily="18" charset="0"/>
              </a:rPr>
              <a:t> </a:t>
            </a:r>
            <a:r>
              <a:rPr lang="en-US" sz="2400" spc="-10" dirty="0">
                <a:latin typeface="Calibri" panose="020F0502020204030204" pitchFamily="34" charset="0"/>
                <a:ea typeface="Calibri" panose="020F0502020204030204" pitchFamily="34" charset="0"/>
                <a:cs typeface="Times New Roman" panose="02020603050405020304" pitchFamily="18" charset="0"/>
              </a:rPr>
              <a:t>students</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spc="-10" dirty="0">
                <a:latin typeface="Calibri" panose="020F0502020204030204" pitchFamily="34" charset="0"/>
                <a:ea typeface="Calibri" panose="020F0502020204030204" pitchFamily="34" charset="0"/>
                <a:cs typeface="Times New Roman" panose="02020603050405020304" pitchFamily="18" charset="0"/>
              </a:rPr>
              <a:t>enrolled</a:t>
            </a:r>
            <a:r>
              <a:rPr lang="en-US" sz="2400" spc="15" dirty="0">
                <a:latin typeface="Calibri" panose="020F0502020204030204" pitchFamily="34" charset="0"/>
                <a:ea typeface="Calibri" panose="020F0502020204030204" pitchFamily="34" charset="0"/>
                <a:cs typeface="Times New Roman" panose="02020603050405020304" pitchFamily="18" charset="0"/>
              </a:rPr>
              <a:t> </a:t>
            </a:r>
            <a:r>
              <a:rPr lang="en-US" sz="2400" spc="-5" dirty="0">
                <a:latin typeface="Calibri" panose="020F0502020204030204" pitchFamily="34" charset="0"/>
                <a:ea typeface="Calibri" panose="020F0502020204030204" pitchFamily="34" charset="0"/>
                <a:cs typeface="Times New Roman" panose="02020603050405020304" pitchFamily="18" charset="0"/>
              </a:rPr>
              <a:t>in </a:t>
            </a:r>
            <a:r>
              <a:rPr lang="en-US" sz="2400" dirty="0">
                <a:latin typeface="Calibri" panose="020F0502020204030204" pitchFamily="34" charset="0"/>
                <a:ea typeface="Calibri" panose="020F0502020204030204" pitchFamily="34" charset="0"/>
                <a:cs typeface="Times New Roman" panose="02020603050405020304" pitchFamily="18" charset="0"/>
              </a:rPr>
              <a:t>the</a:t>
            </a:r>
            <a:r>
              <a:rPr lang="en-US" sz="2400" spc="185" dirty="0">
                <a:latin typeface="Calibri" panose="020F0502020204030204" pitchFamily="34" charset="0"/>
                <a:ea typeface="Calibri" panose="020F0502020204030204" pitchFamily="34" charset="0"/>
                <a:cs typeface="Times New Roman" panose="02020603050405020304" pitchFamily="18" charset="0"/>
              </a:rPr>
              <a:t> </a:t>
            </a:r>
            <a:r>
              <a:rPr lang="en-US" sz="2400" spc="-5" dirty="0">
                <a:latin typeface="Calibri" panose="020F0502020204030204" pitchFamily="34" charset="0"/>
                <a:ea typeface="Calibri" panose="020F0502020204030204" pitchFamily="34" charset="0"/>
                <a:cs typeface="Times New Roman" panose="02020603050405020304" pitchFamily="18" charset="0"/>
              </a:rPr>
              <a:t>school.</a:t>
            </a:r>
            <a:endParaRPr lang="en-US" sz="2400" dirty="0"/>
          </a:p>
        </p:txBody>
      </p:sp>
      <p:sp>
        <p:nvSpPr>
          <p:cNvPr id="5" name="Content Placeholder 3"/>
          <p:cNvSpPr txBox="1">
            <a:spLocks/>
          </p:cNvSpPr>
          <p:nvPr/>
        </p:nvSpPr>
        <p:spPr>
          <a:xfrm>
            <a:off x="6096000" y="885825"/>
            <a:ext cx="5924120" cy="5330643"/>
          </a:xfrm>
          <a:prstGeom prst="rect">
            <a:avLst/>
          </a:prstGeom>
          <a:solidFill>
            <a:schemeClr val="bg1"/>
          </a:solidFill>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4A66AC"/>
              </a:buClr>
              <a:buSzPct val="100000"/>
              <a:buFont typeface="Calibri" panose="020F0502020204030204" pitchFamily="34" charset="0"/>
              <a:buNone/>
              <a:tabLst/>
              <a:defRPr/>
            </a:pPr>
            <a:r>
              <a:rPr kumimoji="0" lang="es-CO" sz="2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El ELAC puede designar al SSC o el subcomité EL del SSC para fungir como el Comité Asesor para Aprendices de Inglés (Código de Educación 52176) solamente si todos los siguientes requisitos se cumplan: </a:t>
            </a:r>
          </a:p>
          <a:p>
            <a:pPr marL="91440" marR="0" lvl="0" indent="-91440" algn="l" defTabSz="914400" rtl="0" eaLnBrk="1" fontAlgn="auto" latinLnBrk="0" hangingPunct="1">
              <a:lnSpc>
                <a:spcPct val="90000"/>
              </a:lnSpc>
              <a:spcBef>
                <a:spcPts val="15"/>
              </a:spcBef>
              <a:spcAft>
                <a:spcPts val="0"/>
              </a:spcAft>
              <a:buClr>
                <a:srgbClr val="4A66AC"/>
              </a:buClr>
              <a:buSzPct val="100000"/>
              <a:buFont typeface="Wingdings" panose="05000000000000000000" pitchFamily="2" charset="2"/>
              <a:buChar char="v"/>
              <a:tabLst/>
              <a:defRPr/>
            </a:pPr>
            <a:endPar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Wingdings" panose="05000000000000000000" pitchFamily="2" charset="2"/>
              <a:cs typeface="Calibri" panose="020F0502020204030204" pitchFamily="34" charset="0"/>
            </a:endParaRPr>
          </a:p>
          <a:p>
            <a:pPr marL="91440" marR="0" lvl="0" indent="-91440" algn="l" defTabSz="914400" rtl="0" eaLnBrk="1" fontAlgn="auto" latinLnBrk="0" hangingPunct="1">
              <a:lnSpc>
                <a:spcPct val="90000"/>
              </a:lnSpc>
              <a:spcBef>
                <a:spcPts val="15"/>
              </a:spcBef>
              <a:spcAft>
                <a:spcPts val="1500"/>
              </a:spcAft>
              <a:buClr>
                <a:srgbClr val="4A66AC"/>
              </a:buClr>
              <a:buSzPct val="100000"/>
              <a:buFont typeface="Wingdings" panose="05000000000000000000" pitchFamily="2" charset="2"/>
              <a:buChar char="v"/>
              <a:tabLst/>
              <a:defRPr/>
            </a:pPr>
            <a:r>
              <a:rPr kumimoji="0" lang="es-CO" sz="2400" b="0" i="0" u="none" strike="noStrike" kern="1200" cap="none" spc="0" normalizeH="0" baseline="0" noProof="0" dirty="0">
                <a:ln>
                  <a:noFill/>
                </a:ln>
                <a:solidFill>
                  <a:srgbClr val="0070C0"/>
                </a:solidFill>
                <a:effectLst/>
                <a:uLnTx/>
                <a:uFillTx/>
                <a:latin typeface="Calibri" panose="020F0502020204030204" pitchFamily="34" charset="0"/>
                <a:ea typeface="Wingdings" panose="05000000000000000000" pitchFamily="2" charset="2"/>
                <a:cs typeface="Times New Roman" panose="02020603050405020304" pitchFamily="18" charset="0"/>
              </a:rPr>
              <a:t>El porcentaje de aprendices de inglés no excede del 50% en las escuelas primarias y del 25% en las escuelas secundarias.</a:t>
            </a:r>
          </a:p>
          <a:p>
            <a:pPr marL="91440" marR="0" lvl="0" indent="-91440" algn="l" defTabSz="914400" rtl="0" eaLnBrk="1" fontAlgn="auto" latinLnBrk="0" hangingPunct="1">
              <a:lnSpc>
                <a:spcPct val="90000"/>
              </a:lnSpc>
              <a:spcBef>
                <a:spcPts val="30"/>
              </a:spcBef>
              <a:spcAft>
                <a:spcPts val="1500"/>
              </a:spcAft>
              <a:buClr>
                <a:srgbClr val="4A66AC"/>
              </a:buClr>
              <a:buSzPct val="100000"/>
              <a:buFont typeface="Wingdings" panose="05000000000000000000" pitchFamily="2" charset="2"/>
              <a:buChar char="v"/>
              <a:tabLst/>
              <a:defRPr/>
            </a:pPr>
            <a:r>
              <a:rPr kumimoji="0" lang="es-CO" sz="2400" b="0" i="0" u="none" strike="noStrike" kern="1200" cap="none" spc="0" normalizeH="0" baseline="0" noProof="0" dirty="0">
                <a:ln>
                  <a:noFill/>
                </a:ln>
                <a:solidFill>
                  <a:srgbClr val="0070C0"/>
                </a:solidFill>
                <a:effectLst/>
                <a:uLnTx/>
                <a:uFillTx/>
                <a:latin typeface="Calibri" panose="020F0502020204030204" pitchFamily="34" charset="0"/>
                <a:ea typeface="Wingdings" panose="05000000000000000000" pitchFamily="2" charset="2"/>
                <a:cs typeface="Times New Roman" panose="02020603050405020304" pitchFamily="18" charset="0"/>
              </a:rPr>
              <a:t>El SSC cuenta con un subcomité ELAC.</a:t>
            </a:r>
          </a:p>
          <a:p>
            <a:pPr marL="91440" marR="0" lvl="0" indent="-91440" algn="l" defTabSz="914400" rtl="0" eaLnBrk="1" fontAlgn="auto" latinLnBrk="0" hangingPunct="1">
              <a:lnSpc>
                <a:spcPct val="90000"/>
              </a:lnSpc>
              <a:spcBef>
                <a:spcPts val="30"/>
              </a:spcBef>
              <a:spcAft>
                <a:spcPts val="1500"/>
              </a:spcAft>
              <a:buClr>
                <a:srgbClr val="4A66AC"/>
              </a:buClr>
              <a:buSzPct val="100000"/>
              <a:buFont typeface="Wingdings" panose="05000000000000000000" pitchFamily="2" charset="2"/>
              <a:buChar char="v"/>
              <a:tabLst/>
              <a:defRPr/>
            </a:pPr>
            <a:r>
              <a:rPr kumimoji="0" lang="es-CO" sz="2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La porción del SSC compuesta por los padres, tanto como la del subcomité de EL del SSC ambos deben tener por lo menos el mismo porcentaje de padres de estudiantes aprendices de inglés que están matriculados en la escuela bajo la clasificación de EL</a:t>
            </a:r>
            <a:r>
              <a:rPr kumimoji="0" lang="es-CO"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
        <p:nvSpPr>
          <p:cNvPr id="6" name="Title 1"/>
          <p:cNvSpPr txBox="1">
            <a:spLocks/>
          </p:cNvSpPr>
          <p:nvPr/>
        </p:nvSpPr>
        <p:spPr>
          <a:xfrm>
            <a:off x="6294357" y="203200"/>
            <a:ext cx="5413830" cy="682625"/>
          </a:xfrm>
          <a:prstGeom prst="rect">
            <a:avLst/>
          </a:prstGeom>
          <a:solidFill>
            <a:schemeClr val="accent3">
              <a:lumMod val="50000"/>
            </a:schemeClr>
          </a:solidFill>
          <a:ln w="28575">
            <a:solidFill>
              <a:schemeClr val="bg1"/>
            </a:solidFill>
          </a:ln>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a:ln>
                  <a:noFill/>
                </a:ln>
                <a:solidFill>
                  <a:prstClr val="white"/>
                </a:solidFill>
                <a:effectLst/>
                <a:uLnTx/>
                <a:uFillTx/>
                <a:latin typeface="Calibri" panose="020F0502020204030204"/>
                <a:ea typeface="+mj-ea"/>
                <a:cs typeface="Calibri" panose="020F0502020204030204" pitchFamily="34" charset="0"/>
              </a:rPr>
              <a:t>DELEGACIÓN DE AUTORIDAD</a:t>
            </a:r>
          </a:p>
        </p:txBody>
      </p:sp>
    </p:spTree>
    <p:extLst>
      <p:ext uri="{BB962C8B-B14F-4D97-AF65-F5344CB8AC3E}">
        <p14:creationId xmlns:p14="http://schemas.microsoft.com/office/powerpoint/2010/main" val="1555487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1" y="45880"/>
            <a:ext cx="4035552" cy="968989"/>
          </a:xfrm>
          <a:solidFill>
            <a:schemeClr val="accent3">
              <a:lumMod val="50000"/>
            </a:schemeClr>
          </a:solidFill>
          <a:ln w="28575">
            <a:solidFill>
              <a:schemeClr val="bg1"/>
            </a:solidFill>
          </a:ln>
        </p:spPr>
        <p:txBody>
          <a:bodyPr>
            <a:normAutofit/>
          </a:bodyPr>
          <a:lstStyle/>
          <a:p>
            <a:pPr algn="ctr"/>
            <a:r>
              <a:rPr lang="en-US" sz="3200" b="1" dirty="0">
                <a:solidFill>
                  <a:schemeClr val="bg1"/>
                </a:solidFill>
                <a:latin typeface="+mn-lt"/>
              </a:rPr>
              <a:t>DELEGATION OF AUTHORITY </a:t>
            </a:r>
          </a:p>
        </p:txBody>
      </p:sp>
      <p:sp>
        <p:nvSpPr>
          <p:cNvPr id="8" name="Content Placeholder 2"/>
          <p:cNvSpPr>
            <a:spLocks noGrp="1"/>
          </p:cNvSpPr>
          <p:nvPr>
            <p:ph idx="1"/>
          </p:nvPr>
        </p:nvSpPr>
        <p:spPr>
          <a:xfrm>
            <a:off x="1905000" y="1447800"/>
            <a:ext cx="7974014" cy="5029200"/>
          </a:xfrm>
        </p:spPr>
        <p:txBody>
          <a:bodyPr>
            <a:normAutofit/>
          </a:bodyPr>
          <a:lstStyle/>
          <a:p>
            <a:pPr marL="0" indent="0">
              <a:buClr>
                <a:schemeClr val="accent3">
                  <a:lumMod val="50000"/>
                </a:schemeClr>
              </a:buClr>
              <a:buNone/>
            </a:pPr>
            <a:endParaRPr lang="en-US" sz="6200" dirty="0"/>
          </a:p>
          <a:p>
            <a:pPr marL="0" indent="0">
              <a:buClr>
                <a:schemeClr val="accent3">
                  <a:lumMod val="50000"/>
                </a:schemeClr>
              </a:buClr>
              <a:buNone/>
            </a:pPr>
            <a:endParaRPr lang="en-US" sz="5500" dirty="0"/>
          </a:p>
          <a:p>
            <a:pPr marL="0" indent="0">
              <a:buClr>
                <a:schemeClr val="accent3">
                  <a:lumMod val="50000"/>
                </a:schemeClr>
              </a:buClr>
              <a:buNone/>
            </a:pPr>
            <a:endParaRPr lang="en-US" dirty="0"/>
          </a:p>
          <a:p>
            <a:pPr>
              <a:buClr>
                <a:schemeClr val="accent3">
                  <a:lumMod val="50000"/>
                </a:schemeClr>
              </a:buClr>
              <a:buFont typeface="Wingdings" pitchFamily="2" charset="2"/>
              <a:buChar char="Ø"/>
            </a:pPr>
            <a:endParaRPr lang="en-US" dirty="0"/>
          </a:p>
          <a:p>
            <a:endParaRPr lang="en-US" dirty="0"/>
          </a:p>
          <a:p>
            <a:pPr marL="0" indent="0">
              <a:buNone/>
            </a:pP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38985323"/>
              </p:ext>
            </p:extLst>
          </p:nvPr>
        </p:nvGraphicFramePr>
        <p:xfrm>
          <a:off x="207264" y="1110707"/>
          <a:ext cx="11882343" cy="4954928"/>
        </p:xfrm>
        <a:graphic>
          <a:graphicData uri="http://schemas.openxmlformats.org/drawingml/2006/table">
            <a:tbl>
              <a:tblPr>
                <a:tableStyleId>{3C2FFA5D-87B4-456A-9821-1D502468CF0F}</a:tableStyleId>
              </a:tblPr>
              <a:tblGrid>
                <a:gridCol w="2790555">
                  <a:extLst>
                    <a:ext uri="{9D8B030D-6E8A-4147-A177-3AD203B41FA5}">
                      <a16:colId xmlns:a16="http://schemas.microsoft.com/office/drawing/2014/main" val="3481797525"/>
                    </a:ext>
                  </a:extLst>
                </a:gridCol>
                <a:gridCol w="1410119">
                  <a:extLst>
                    <a:ext uri="{9D8B030D-6E8A-4147-A177-3AD203B41FA5}">
                      <a16:colId xmlns:a16="http://schemas.microsoft.com/office/drawing/2014/main" val="331663254"/>
                    </a:ext>
                  </a:extLst>
                </a:gridCol>
                <a:gridCol w="1331779">
                  <a:extLst>
                    <a:ext uri="{9D8B030D-6E8A-4147-A177-3AD203B41FA5}">
                      <a16:colId xmlns:a16="http://schemas.microsoft.com/office/drawing/2014/main" val="1370334311"/>
                    </a:ext>
                  </a:extLst>
                </a:gridCol>
                <a:gridCol w="1253439">
                  <a:extLst>
                    <a:ext uri="{9D8B030D-6E8A-4147-A177-3AD203B41FA5}">
                      <a16:colId xmlns:a16="http://schemas.microsoft.com/office/drawing/2014/main" val="2833367117"/>
                    </a:ext>
                  </a:extLst>
                </a:gridCol>
                <a:gridCol w="1175099">
                  <a:extLst>
                    <a:ext uri="{9D8B030D-6E8A-4147-A177-3AD203B41FA5}">
                      <a16:colId xmlns:a16="http://schemas.microsoft.com/office/drawing/2014/main" val="1596477143"/>
                    </a:ext>
                  </a:extLst>
                </a:gridCol>
                <a:gridCol w="1283906">
                  <a:extLst>
                    <a:ext uri="{9D8B030D-6E8A-4147-A177-3AD203B41FA5}">
                      <a16:colId xmlns:a16="http://schemas.microsoft.com/office/drawing/2014/main" val="2629778802"/>
                    </a:ext>
                  </a:extLst>
                </a:gridCol>
                <a:gridCol w="1301314">
                  <a:extLst>
                    <a:ext uri="{9D8B030D-6E8A-4147-A177-3AD203B41FA5}">
                      <a16:colId xmlns:a16="http://schemas.microsoft.com/office/drawing/2014/main" val="4011908242"/>
                    </a:ext>
                  </a:extLst>
                </a:gridCol>
                <a:gridCol w="1336132">
                  <a:extLst>
                    <a:ext uri="{9D8B030D-6E8A-4147-A177-3AD203B41FA5}">
                      <a16:colId xmlns:a16="http://schemas.microsoft.com/office/drawing/2014/main" val="2456959202"/>
                    </a:ext>
                  </a:extLst>
                </a:gridCol>
              </a:tblGrid>
              <a:tr h="339139">
                <a:tc gridSpan="8">
                  <a:txBody>
                    <a:bodyPr/>
                    <a:lstStyle/>
                    <a:p>
                      <a:pPr marL="655955" marR="0" algn="ctr" eaLnBrk="0" hangingPunct="0">
                        <a:lnSpc>
                          <a:spcPts val="1335"/>
                        </a:lnSpc>
                        <a:spcBef>
                          <a:spcPts val="0"/>
                        </a:spcBef>
                        <a:spcAft>
                          <a:spcPts val="0"/>
                        </a:spcAft>
                      </a:pPr>
                      <a:r>
                        <a:rPr lang="en-US" sz="1600" spc="-5" dirty="0">
                          <a:effectLst/>
                        </a:rPr>
                        <a:t>Examples</a:t>
                      </a:r>
                      <a:r>
                        <a:rPr lang="en-US" sz="1600" dirty="0">
                          <a:effectLst/>
                        </a:rPr>
                        <a:t> of</a:t>
                      </a:r>
                      <a:r>
                        <a:rPr lang="en-US" sz="1600" spc="-5" dirty="0">
                          <a:effectLst/>
                        </a:rPr>
                        <a:t> </a:t>
                      </a:r>
                      <a:r>
                        <a:rPr lang="en-US" sz="1600" spc="5" dirty="0">
                          <a:effectLst/>
                        </a:rPr>
                        <a:t>EL</a:t>
                      </a:r>
                      <a:r>
                        <a:rPr lang="en-US" sz="1600" spc="-30" dirty="0">
                          <a:effectLst/>
                        </a:rPr>
                        <a:t> </a:t>
                      </a:r>
                      <a:r>
                        <a:rPr lang="en-US" sz="1600" spc="-5" dirty="0">
                          <a:effectLst/>
                        </a:rPr>
                        <a:t>Parent</a:t>
                      </a:r>
                      <a:r>
                        <a:rPr lang="en-US" sz="1600" dirty="0">
                          <a:effectLst/>
                        </a:rPr>
                        <a:t> </a:t>
                      </a:r>
                      <a:r>
                        <a:rPr lang="en-US" sz="1600" spc="-5" dirty="0">
                          <a:effectLst/>
                        </a:rPr>
                        <a:t>Portion</a:t>
                      </a:r>
                      <a:r>
                        <a:rPr lang="en-US" sz="1600" dirty="0">
                          <a:effectLst/>
                        </a:rPr>
                        <a:t> on the</a:t>
                      </a:r>
                      <a:r>
                        <a:rPr lang="en-US" sz="1600" spc="-5" dirty="0">
                          <a:effectLst/>
                        </a:rPr>
                        <a:t> </a:t>
                      </a:r>
                      <a:r>
                        <a:rPr lang="en-US" sz="1600" dirty="0">
                          <a:effectLst/>
                        </a:rPr>
                        <a:t>SSC or</a:t>
                      </a:r>
                      <a:r>
                        <a:rPr lang="en-US" sz="1600" spc="-5" dirty="0">
                          <a:effectLst/>
                        </a:rPr>
                        <a:t> SSC</a:t>
                      </a:r>
                      <a:r>
                        <a:rPr lang="en-US" sz="1600" dirty="0">
                          <a:effectLst/>
                        </a:rPr>
                        <a:t> </a:t>
                      </a:r>
                      <a:r>
                        <a:rPr lang="en-US" sz="1600" spc="5" dirty="0">
                          <a:effectLst/>
                        </a:rPr>
                        <a:t>EL</a:t>
                      </a:r>
                      <a:r>
                        <a:rPr lang="en-US" sz="1600" spc="-30" dirty="0">
                          <a:effectLst/>
                        </a:rPr>
                        <a:t> </a:t>
                      </a:r>
                      <a:r>
                        <a:rPr lang="en-US" sz="1600" spc="-5" dirty="0">
                          <a:effectLst/>
                        </a:rPr>
                        <a:t>Subcommittee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7255369"/>
                  </a:ext>
                </a:extLst>
              </a:tr>
              <a:tr h="1402538">
                <a:tc>
                  <a:txBody>
                    <a:bodyPr/>
                    <a:lstStyle/>
                    <a:p>
                      <a:pPr marL="0" marR="0" algn="l">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FFFF00"/>
                    </a:solidFill>
                  </a:tcPr>
                </a:tc>
                <a:tc>
                  <a:txBody>
                    <a:bodyPr/>
                    <a:lstStyle/>
                    <a:p>
                      <a:pPr marL="62865" marR="226060" algn="l" eaLnBrk="0" hangingPunct="0">
                        <a:spcBef>
                          <a:spcPts val="0"/>
                        </a:spcBef>
                        <a:spcAft>
                          <a:spcPts val="0"/>
                        </a:spcAft>
                      </a:pPr>
                      <a:r>
                        <a:rPr lang="en-US" sz="2000" dirty="0">
                          <a:effectLst/>
                        </a:rPr>
                        <a:t>#of SSC</a:t>
                      </a:r>
                    </a:p>
                    <a:p>
                      <a:pPr marL="62865" marR="33655" algn="l" eaLnBrk="0" hangingPunct="0">
                        <a:spcBef>
                          <a:spcPts val="0"/>
                        </a:spcBef>
                        <a:spcAft>
                          <a:spcPts val="0"/>
                        </a:spcAft>
                      </a:pPr>
                      <a:r>
                        <a:rPr lang="en-US" sz="2000" spc="-5" dirty="0">
                          <a:effectLst/>
                        </a:rPr>
                        <a:t>Members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FF00"/>
                    </a:solidFill>
                  </a:tcPr>
                </a:tc>
                <a:tc>
                  <a:txBody>
                    <a:bodyPr/>
                    <a:lstStyle/>
                    <a:p>
                      <a:pPr marL="62865" marR="1270" algn="l" eaLnBrk="0" hangingPunct="0">
                        <a:spcBef>
                          <a:spcPts val="0"/>
                        </a:spcBef>
                        <a:spcAft>
                          <a:spcPts val="0"/>
                        </a:spcAft>
                      </a:pPr>
                      <a:r>
                        <a:rPr lang="en-US" sz="2000" dirty="0">
                          <a:effectLst/>
                        </a:rPr>
                        <a:t># of </a:t>
                      </a:r>
                      <a:r>
                        <a:rPr lang="en-US" sz="2000" spc="-5" dirty="0">
                          <a:effectLst/>
                        </a:rPr>
                        <a:t>student</a:t>
                      </a:r>
                      <a:r>
                        <a:rPr lang="en-US" sz="2000" dirty="0">
                          <a:effectLst/>
                        </a:rPr>
                        <a:t>s</a:t>
                      </a:r>
                    </a:p>
                    <a:p>
                      <a:pPr marL="62865" marR="168275" algn="l" eaLnBrk="0" hangingPunct="0">
                        <a:spcBef>
                          <a:spcPts val="0"/>
                        </a:spcBef>
                        <a:spcAft>
                          <a:spcPts val="0"/>
                        </a:spcAft>
                      </a:pPr>
                      <a:r>
                        <a:rPr lang="en-US" sz="2000" dirty="0">
                          <a:effectLst/>
                        </a:rPr>
                        <a:t>on SSC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FF00"/>
                    </a:solidFill>
                  </a:tcPr>
                </a:tc>
                <a:tc>
                  <a:txBody>
                    <a:bodyPr/>
                    <a:lstStyle/>
                    <a:p>
                      <a:pPr marL="64770" marR="2540" algn="l" eaLnBrk="0" hangingPunct="0">
                        <a:spcBef>
                          <a:spcPts val="0"/>
                        </a:spcBef>
                        <a:spcAft>
                          <a:spcPts val="0"/>
                        </a:spcAft>
                      </a:pPr>
                      <a:r>
                        <a:rPr lang="en-US" sz="2000" dirty="0">
                          <a:effectLst/>
                        </a:rPr>
                        <a:t># of </a:t>
                      </a:r>
                      <a:r>
                        <a:rPr lang="en-US" sz="2000" spc="-5" dirty="0">
                          <a:effectLst/>
                        </a:rPr>
                        <a:t>parents</a:t>
                      </a:r>
                      <a:endParaRPr lang="en-US" sz="2000" dirty="0">
                        <a:effectLst/>
                      </a:endParaRPr>
                    </a:p>
                    <a:p>
                      <a:pPr marL="64770" marR="2540" algn="l" eaLnBrk="0" hangingPunct="0">
                        <a:spcBef>
                          <a:spcPts val="0"/>
                        </a:spcBef>
                        <a:spcAft>
                          <a:spcPts val="0"/>
                        </a:spcAft>
                      </a:pPr>
                      <a:r>
                        <a:rPr lang="en-US" sz="2000" dirty="0">
                          <a:effectLst/>
                        </a:rPr>
                        <a:t>on SSC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FF00"/>
                    </a:solidFill>
                  </a:tcPr>
                </a:tc>
                <a:tc>
                  <a:txBody>
                    <a:bodyPr/>
                    <a:lstStyle/>
                    <a:p>
                      <a:pPr marL="62865" marR="169545" algn="l" eaLnBrk="0" hangingPunct="0">
                        <a:spcBef>
                          <a:spcPts val="0"/>
                        </a:spcBef>
                        <a:spcAft>
                          <a:spcPts val="0"/>
                        </a:spcAft>
                      </a:pPr>
                      <a:r>
                        <a:rPr lang="en-US" sz="2000" dirty="0">
                          <a:effectLst/>
                        </a:rPr>
                        <a:t># of </a:t>
                      </a:r>
                      <a:r>
                        <a:rPr lang="en-US" sz="2000" spc="10" dirty="0">
                          <a:effectLst/>
                        </a:rPr>
                        <a:t>E</a:t>
                      </a:r>
                      <a:r>
                        <a:rPr lang="en-US" sz="2000" dirty="0">
                          <a:effectLst/>
                        </a:rPr>
                        <a:t>L</a:t>
                      </a:r>
                    </a:p>
                    <a:p>
                      <a:pPr marL="62865" marR="22225" algn="l" eaLnBrk="0" hangingPunct="0">
                        <a:spcBef>
                          <a:spcPts val="0"/>
                        </a:spcBef>
                        <a:spcAft>
                          <a:spcPts val="0"/>
                        </a:spcAft>
                      </a:pPr>
                      <a:r>
                        <a:rPr lang="en-US" sz="2000" spc="-5" dirty="0">
                          <a:effectLst/>
                        </a:rPr>
                        <a:t>Parent</a:t>
                      </a:r>
                      <a:r>
                        <a:rPr lang="en-US" sz="2000" dirty="0">
                          <a:effectLst/>
                        </a:rPr>
                        <a:t>s</a:t>
                      </a:r>
                    </a:p>
                    <a:p>
                      <a:pPr marL="62865" marR="22225" algn="l" eaLnBrk="0" hangingPunct="0">
                        <a:spcBef>
                          <a:spcPts val="0"/>
                        </a:spcBef>
                        <a:spcAft>
                          <a:spcPts val="0"/>
                        </a:spcAft>
                      </a:pPr>
                      <a:r>
                        <a:rPr lang="en-US" sz="2000" dirty="0">
                          <a:effectLst/>
                        </a:rPr>
                        <a:t>on SSC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FF00"/>
                    </a:solidFill>
                  </a:tcPr>
                </a:tc>
                <a:tc>
                  <a:txBody>
                    <a:bodyPr/>
                    <a:lstStyle/>
                    <a:p>
                      <a:pPr marL="64770" marR="24765" algn="l" eaLnBrk="0" hangingPunct="0">
                        <a:spcBef>
                          <a:spcPts val="0"/>
                        </a:spcBef>
                        <a:spcAft>
                          <a:spcPts val="0"/>
                        </a:spcAft>
                      </a:pPr>
                      <a:r>
                        <a:rPr lang="en-US" sz="2000" dirty="0">
                          <a:effectLst/>
                        </a:rPr>
                        <a:t>%</a:t>
                      </a:r>
                      <a:r>
                        <a:rPr lang="en-US" sz="2000" spc="-5" dirty="0">
                          <a:effectLst/>
                        </a:rPr>
                        <a:t> </a:t>
                      </a:r>
                      <a:r>
                        <a:rPr lang="en-US" sz="2000" dirty="0">
                          <a:effectLst/>
                        </a:rPr>
                        <a:t>of</a:t>
                      </a:r>
                      <a:r>
                        <a:rPr lang="en-US" sz="2000" spc="-5" dirty="0">
                          <a:effectLst/>
                        </a:rPr>
                        <a:t> </a:t>
                      </a:r>
                      <a:r>
                        <a:rPr lang="en-US" sz="2000" spc="10" dirty="0">
                          <a:effectLst/>
                        </a:rPr>
                        <a:t>E</a:t>
                      </a:r>
                      <a:r>
                        <a:rPr lang="en-US" sz="2000" dirty="0">
                          <a:effectLst/>
                        </a:rPr>
                        <a:t>L </a:t>
                      </a:r>
                      <a:r>
                        <a:rPr lang="en-US" sz="2000" spc="-5" dirty="0">
                          <a:effectLst/>
                        </a:rPr>
                        <a:t>Parents</a:t>
                      </a:r>
                      <a:r>
                        <a:rPr lang="en-US" sz="2000" spc="120" dirty="0">
                          <a:effectLst/>
                        </a:rPr>
                        <a:t> </a:t>
                      </a:r>
                      <a:r>
                        <a:rPr lang="en-US" sz="2000" dirty="0">
                          <a:effectLst/>
                        </a:rPr>
                        <a:t>on the </a:t>
                      </a:r>
                      <a:r>
                        <a:rPr lang="en-US" sz="2000" spc="-5" dirty="0">
                          <a:effectLst/>
                        </a:rPr>
                        <a:t>parent</a:t>
                      </a:r>
                      <a:r>
                        <a:rPr lang="en-US" sz="2000" spc="115" dirty="0">
                          <a:effectLst/>
                        </a:rPr>
                        <a:t> </a:t>
                      </a:r>
                      <a:r>
                        <a:rPr lang="en-US" sz="2000" spc="-5" dirty="0">
                          <a:effectLst/>
                        </a:rPr>
                        <a:t>portion</a:t>
                      </a:r>
                      <a:r>
                        <a:rPr lang="en-US" sz="2000" spc="130" dirty="0">
                          <a:effectLst/>
                        </a:rPr>
                        <a:t> </a:t>
                      </a:r>
                      <a:r>
                        <a:rPr lang="en-US" sz="2000" dirty="0">
                          <a:effectLst/>
                        </a:rPr>
                        <a:t>of</a:t>
                      </a:r>
                      <a:r>
                        <a:rPr lang="en-US" sz="2000" spc="-5" dirty="0">
                          <a:effectLst/>
                        </a:rPr>
                        <a:t> </a:t>
                      </a:r>
                      <a:r>
                        <a:rPr lang="en-US" sz="2000" dirty="0">
                          <a:effectLst/>
                        </a:rPr>
                        <a:t>SSC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FF00"/>
                    </a:solidFill>
                  </a:tcPr>
                </a:tc>
                <a:tc>
                  <a:txBody>
                    <a:bodyPr/>
                    <a:lstStyle/>
                    <a:p>
                      <a:pPr marL="62865" marR="15875" algn="l" eaLnBrk="0" hangingPunct="0">
                        <a:spcBef>
                          <a:spcPts val="0"/>
                        </a:spcBef>
                        <a:spcAft>
                          <a:spcPts val="0"/>
                        </a:spcAft>
                      </a:pPr>
                      <a:r>
                        <a:rPr lang="en-US" sz="2000" dirty="0">
                          <a:effectLst/>
                        </a:rPr>
                        <a:t>%</a:t>
                      </a:r>
                      <a:r>
                        <a:rPr lang="en-US" sz="2000" spc="-5" dirty="0">
                          <a:effectLst/>
                        </a:rPr>
                        <a:t> </a:t>
                      </a:r>
                      <a:r>
                        <a:rPr lang="en-US" sz="2000" dirty="0">
                          <a:effectLst/>
                        </a:rPr>
                        <a:t>of</a:t>
                      </a:r>
                      <a:r>
                        <a:rPr lang="en-US" sz="2000" spc="-5" dirty="0">
                          <a:effectLst/>
                        </a:rPr>
                        <a:t> </a:t>
                      </a:r>
                      <a:r>
                        <a:rPr lang="en-US" sz="2000" spc="10" dirty="0">
                          <a:effectLst/>
                        </a:rPr>
                        <a:t>E</a:t>
                      </a:r>
                      <a:r>
                        <a:rPr lang="en-US" sz="2000" dirty="0">
                          <a:effectLst/>
                        </a:rPr>
                        <a:t>L </a:t>
                      </a:r>
                      <a:r>
                        <a:rPr lang="en-US" sz="2000" spc="-5" dirty="0">
                          <a:effectLst/>
                        </a:rPr>
                        <a:t>students</a:t>
                      </a:r>
                      <a:r>
                        <a:rPr lang="en-US" sz="2000" spc="135" dirty="0">
                          <a:effectLst/>
                        </a:rPr>
                        <a:t> </a:t>
                      </a:r>
                      <a:r>
                        <a:rPr lang="en-US" sz="2000" dirty="0">
                          <a:effectLst/>
                        </a:rPr>
                        <a:t>in the </a:t>
                      </a:r>
                      <a:r>
                        <a:rPr lang="en-US" sz="2000" spc="-5" dirty="0">
                          <a:effectLst/>
                        </a:rPr>
                        <a:t>school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FF00"/>
                    </a:solidFill>
                  </a:tcPr>
                </a:tc>
                <a:tc>
                  <a:txBody>
                    <a:bodyPr/>
                    <a:lstStyle/>
                    <a:p>
                      <a:pPr marL="62865" marR="26670" algn="l" eaLnBrk="0" hangingPunct="0">
                        <a:spcBef>
                          <a:spcPts val="0"/>
                        </a:spcBef>
                        <a:spcAft>
                          <a:spcPts val="0"/>
                        </a:spcAft>
                      </a:pPr>
                      <a:r>
                        <a:rPr lang="en-US" sz="2000" spc="-10" dirty="0">
                          <a:effectLst/>
                        </a:rPr>
                        <a:t>ELAC</a:t>
                      </a:r>
                      <a:r>
                        <a:rPr lang="en-US" sz="2000" dirty="0">
                          <a:effectLst/>
                        </a:rPr>
                        <a:t> is</a:t>
                      </a:r>
                      <a:r>
                        <a:rPr lang="en-US" sz="2000" spc="115" dirty="0">
                          <a:effectLst/>
                        </a:rPr>
                        <a:t> </a:t>
                      </a:r>
                      <a:r>
                        <a:rPr lang="en-US" sz="2000" spc="-5" dirty="0">
                          <a:effectLst/>
                        </a:rPr>
                        <a:t>eligible</a:t>
                      </a:r>
                      <a:r>
                        <a:rPr lang="en-US" sz="2000" spc="120" dirty="0">
                          <a:effectLst/>
                        </a:rPr>
                        <a:t> </a:t>
                      </a:r>
                      <a:r>
                        <a:rPr lang="en-US" sz="2000" dirty="0">
                          <a:effectLst/>
                        </a:rPr>
                        <a:t>to </a:t>
                      </a:r>
                      <a:r>
                        <a:rPr lang="en-US" sz="2000" spc="-5" dirty="0">
                          <a:effectLst/>
                        </a:rPr>
                        <a:t>delegate</a:t>
                      </a:r>
                      <a:r>
                        <a:rPr lang="en-US" sz="2000" spc="120" dirty="0">
                          <a:effectLst/>
                        </a:rPr>
                        <a:t> </a:t>
                      </a:r>
                      <a:r>
                        <a:rPr lang="en-US" sz="2000" dirty="0">
                          <a:effectLst/>
                        </a:rPr>
                        <a:t>authority to </a:t>
                      </a:r>
                      <a:r>
                        <a:rPr lang="en-US" sz="2000" spc="-5" dirty="0">
                          <a:effectLst/>
                        </a:rPr>
                        <a:t>SSC?</a:t>
                      </a:r>
                      <a:r>
                        <a:rPr lang="en-US" sz="2000" spc="110" dirty="0">
                          <a:effectLst/>
                        </a:rPr>
                        <a:t> </a:t>
                      </a:r>
                      <a:r>
                        <a:rPr lang="en-US" sz="2000" spc="-5" dirty="0">
                          <a:effectLst/>
                        </a:rPr>
                        <a:t>(Y/N)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FF00"/>
                    </a:solidFill>
                  </a:tcPr>
                </a:tc>
                <a:extLst>
                  <a:ext uri="{0D108BD9-81ED-4DB2-BD59-A6C34878D82A}">
                    <a16:rowId xmlns:a16="http://schemas.microsoft.com/office/drawing/2014/main" val="1194219331"/>
                  </a:ext>
                </a:extLst>
              </a:tr>
              <a:tr h="339139">
                <a:tc>
                  <a:txBody>
                    <a:bodyPr/>
                    <a:lstStyle/>
                    <a:p>
                      <a:pPr marL="64770" marR="0" algn="l" eaLnBrk="0" hangingPunct="0">
                        <a:lnSpc>
                          <a:spcPts val="1335"/>
                        </a:lnSpc>
                        <a:spcBef>
                          <a:spcPts val="0"/>
                        </a:spcBef>
                        <a:spcAft>
                          <a:spcPts val="0"/>
                        </a:spcAft>
                      </a:pPr>
                      <a:r>
                        <a:rPr lang="en-US" sz="2000" dirty="0">
                          <a:effectLst/>
                        </a:rPr>
                        <a:t>Elementary</a:t>
                      </a:r>
                      <a:r>
                        <a:rPr lang="en-US" sz="2000" spc="-25" dirty="0">
                          <a:effectLst/>
                        </a:rPr>
                        <a:t> </a:t>
                      </a:r>
                      <a:r>
                        <a:rPr lang="en-US" sz="2000" spc="-5" dirty="0">
                          <a:effectLst/>
                        </a:rPr>
                        <a:t>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2000" dirty="0">
                          <a:effectLst/>
                        </a:rPr>
                        <a:t>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2000" dirty="0">
                          <a:effectLst/>
                        </a:rPr>
                        <a:t>n/a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2000" dirty="0">
                          <a:effectLst/>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2000" dirty="0">
                          <a:effectLst/>
                        </a:rPr>
                        <a:t>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2000" dirty="0">
                          <a:effectLst/>
                        </a:rPr>
                        <a:t>46%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2000" spc="-5" dirty="0">
                          <a:effectLst/>
                        </a:rPr>
                        <a:t>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extLst>
                  <a:ext uri="{0D108BD9-81ED-4DB2-BD59-A6C34878D82A}">
                    <a16:rowId xmlns:a16="http://schemas.microsoft.com/office/drawing/2014/main" val="2420864935"/>
                  </a:ext>
                </a:extLst>
              </a:tr>
              <a:tr h="339139">
                <a:tc>
                  <a:txBody>
                    <a:bodyPr/>
                    <a:lstStyle/>
                    <a:p>
                      <a:pPr marL="64770" marR="0" algn="l" eaLnBrk="0" hangingPunct="0">
                        <a:lnSpc>
                          <a:spcPts val="1335"/>
                        </a:lnSpc>
                        <a:spcBef>
                          <a:spcPts val="0"/>
                        </a:spcBef>
                        <a:spcAft>
                          <a:spcPts val="0"/>
                        </a:spcAft>
                      </a:pPr>
                      <a:r>
                        <a:rPr lang="en-US" sz="2000" dirty="0">
                          <a:effectLst/>
                        </a:rPr>
                        <a:t>Elementary</a:t>
                      </a:r>
                      <a:r>
                        <a:rPr lang="en-US" sz="2000" spc="-25" dirty="0">
                          <a:effectLst/>
                        </a:rPr>
                        <a:t> </a:t>
                      </a:r>
                      <a:r>
                        <a:rPr lang="en-US" sz="2000" spc="-5" dirty="0">
                          <a:effectLst/>
                        </a:rPr>
                        <a:t>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2000" dirty="0">
                          <a:effectLst/>
                        </a:rPr>
                        <a:t>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2000" dirty="0">
                          <a:effectLst/>
                        </a:rPr>
                        <a:t>n/a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2000" dirty="0">
                          <a:effectLst/>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4770" marR="0" algn="ctr" eaLnBrk="0" hangingPunct="0">
                        <a:lnSpc>
                          <a:spcPts val="1335"/>
                        </a:lnSpc>
                        <a:spcBef>
                          <a:spcPts val="0"/>
                        </a:spcBef>
                        <a:spcAft>
                          <a:spcPts val="0"/>
                        </a:spcAft>
                      </a:pPr>
                      <a:r>
                        <a:rPr lang="en-US" sz="2000" dirty="0">
                          <a:effectLst/>
                        </a:rPr>
                        <a:t>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2000" dirty="0">
                          <a:effectLst/>
                        </a:rPr>
                        <a:t>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tc>
                  <a:txBody>
                    <a:bodyPr/>
                    <a:lstStyle/>
                    <a:p>
                      <a:pPr marL="62865" marR="0" algn="ctr" eaLnBrk="0" hangingPunct="0">
                        <a:lnSpc>
                          <a:spcPts val="1335"/>
                        </a:lnSpc>
                        <a:spcBef>
                          <a:spcPts val="0"/>
                        </a:spcBef>
                        <a:spcAft>
                          <a:spcPts val="0"/>
                        </a:spcAft>
                      </a:pPr>
                      <a:r>
                        <a:rPr lang="en-US" sz="2000" spc="-5" dirty="0">
                          <a:effectLst/>
                        </a:rPr>
                        <a:t>Yes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2">
                        <a:lumMod val="95000"/>
                      </a:schemeClr>
                    </a:solidFill>
                  </a:tcPr>
                </a:tc>
                <a:extLst>
                  <a:ext uri="{0D108BD9-81ED-4DB2-BD59-A6C34878D82A}">
                    <a16:rowId xmlns:a16="http://schemas.microsoft.com/office/drawing/2014/main" val="4143060350"/>
                  </a:ext>
                </a:extLst>
              </a:tr>
              <a:tr h="339139">
                <a:tc>
                  <a:txBody>
                    <a:bodyPr/>
                    <a:lstStyle/>
                    <a:p>
                      <a:pPr marL="64770" marR="0" algn="l" eaLnBrk="0" hangingPunct="0">
                        <a:lnSpc>
                          <a:spcPts val="1335"/>
                        </a:lnSpc>
                        <a:spcBef>
                          <a:spcPts val="0"/>
                        </a:spcBef>
                        <a:spcAft>
                          <a:spcPts val="0"/>
                        </a:spcAft>
                      </a:pPr>
                      <a:r>
                        <a:rPr lang="en-US" sz="2000" dirty="0">
                          <a:effectLst/>
                        </a:rPr>
                        <a:t>*Secondary</a:t>
                      </a:r>
                      <a:r>
                        <a:rPr lang="en-US" sz="2000" spc="-25" dirty="0">
                          <a:effectLst/>
                        </a:rPr>
                        <a:t> </a:t>
                      </a:r>
                      <a:r>
                        <a:rPr lang="en-US" sz="2000" spc="-5" dirty="0">
                          <a:effectLst/>
                        </a:rPr>
                        <a:t>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dirty="0">
                          <a:effectLst/>
                        </a:rPr>
                        <a:t>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dirty="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4770" marR="0" algn="ctr" eaLnBrk="0" hangingPunct="0">
                        <a:lnSpc>
                          <a:spcPts val="1335"/>
                        </a:lnSpc>
                        <a:spcBef>
                          <a:spcPts val="0"/>
                        </a:spcBef>
                        <a:spcAft>
                          <a:spcPts val="0"/>
                        </a:spcAft>
                      </a:pPr>
                      <a:r>
                        <a:rPr lang="en-US" sz="2000" dirty="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dirty="0">
                          <a:effectLst/>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4770" marR="0" algn="ctr" eaLnBrk="0" hangingPunct="0">
                        <a:lnSpc>
                          <a:spcPts val="1335"/>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dirty="0">
                          <a:effectLst/>
                        </a:rPr>
                        <a:t>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spc="-5" dirty="0">
                          <a:effectLst/>
                        </a:rPr>
                        <a:t>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2404761223"/>
                  </a:ext>
                </a:extLst>
              </a:tr>
              <a:tr h="341634">
                <a:tc>
                  <a:txBody>
                    <a:bodyPr/>
                    <a:lstStyle/>
                    <a:p>
                      <a:pPr marL="64770" marR="0" algn="l" eaLnBrk="0" hangingPunct="0">
                        <a:lnSpc>
                          <a:spcPts val="1345"/>
                        </a:lnSpc>
                        <a:spcBef>
                          <a:spcPts val="0"/>
                        </a:spcBef>
                        <a:spcAft>
                          <a:spcPts val="0"/>
                        </a:spcAft>
                      </a:pPr>
                      <a:r>
                        <a:rPr lang="en-US" sz="2000" dirty="0">
                          <a:effectLst/>
                        </a:rPr>
                        <a:t>*Secondary</a:t>
                      </a:r>
                      <a:r>
                        <a:rPr lang="en-US" sz="2000" spc="-25" dirty="0">
                          <a:effectLst/>
                        </a:rPr>
                        <a:t> </a:t>
                      </a:r>
                      <a:r>
                        <a:rPr lang="en-US" sz="2000" spc="-5" dirty="0">
                          <a:effectLst/>
                        </a:rPr>
                        <a:t>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45"/>
                        </a:lnSpc>
                        <a:spcBef>
                          <a:spcPts val="0"/>
                        </a:spcBef>
                        <a:spcAft>
                          <a:spcPts val="0"/>
                        </a:spcAft>
                      </a:pPr>
                      <a:r>
                        <a:rPr lang="en-US" sz="2000" dirty="0">
                          <a:effectLst/>
                        </a:rPr>
                        <a:t>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45"/>
                        </a:lnSpc>
                        <a:spcBef>
                          <a:spcPts val="0"/>
                        </a:spcBef>
                        <a:spcAft>
                          <a:spcPts val="0"/>
                        </a:spcAft>
                      </a:pPr>
                      <a:r>
                        <a:rPr lang="en-US" sz="2000" dirty="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4770" marR="0" algn="ctr" eaLnBrk="0" hangingPunct="0">
                        <a:lnSpc>
                          <a:spcPts val="1345"/>
                        </a:lnSpc>
                        <a:spcBef>
                          <a:spcPts val="0"/>
                        </a:spcBef>
                        <a:spcAft>
                          <a:spcPts val="0"/>
                        </a:spcAft>
                      </a:pPr>
                      <a:r>
                        <a:rPr lang="en-US" sz="2000" dirty="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45"/>
                        </a:lnSpc>
                        <a:spcBef>
                          <a:spcPts val="0"/>
                        </a:spcBef>
                        <a:spcAft>
                          <a:spcPts val="0"/>
                        </a:spcAft>
                      </a:pPr>
                      <a:r>
                        <a:rPr lang="en-US" sz="2000" dirty="0">
                          <a:effectLst/>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4770" marR="0" algn="ctr" eaLnBrk="0" hangingPunct="0">
                        <a:lnSpc>
                          <a:spcPts val="1345"/>
                        </a:lnSpc>
                        <a:spcBef>
                          <a:spcPts val="0"/>
                        </a:spcBef>
                        <a:spcAft>
                          <a:spcPts val="0"/>
                        </a:spcAft>
                      </a:pPr>
                      <a:r>
                        <a:rPr lang="en-US" sz="2000" dirty="0">
                          <a:effectLst/>
                        </a:rPr>
                        <a:t>33%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45"/>
                        </a:lnSpc>
                        <a:spcBef>
                          <a:spcPts val="0"/>
                        </a:spcBef>
                        <a:spcAft>
                          <a:spcPts val="0"/>
                        </a:spcAft>
                      </a:pPr>
                      <a:r>
                        <a:rPr lang="en-US" sz="2000" dirty="0">
                          <a:effectLst/>
                        </a:rPr>
                        <a:t>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45"/>
                        </a:lnSpc>
                        <a:spcBef>
                          <a:spcPts val="0"/>
                        </a:spcBef>
                        <a:spcAft>
                          <a:spcPts val="0"/>
                        </a:spcAft>
                      </a:pPr>
                      <a:r>
                        <a:rPr lang="en-US" sz="2000" spc="-5" dirty="0">
                          <a:effectLst/>
                        </a:rPr>
                        <a:t>Yes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2947383420"/>
                  </a:ext>
                </a:extLst>
              </a:tr>
              <a:tr h="701269">
                <a:tc>
                  <a:txBody>
                    <a:bodyPr/>
                    <a:lstStyle/>
                    <a:p>
                      <a:pPr marL="64770" marR="34290" algn="l" eaLnBrk="0" hangingPunct="0">
                        <a:spcBef>
                          <a:spcPts val="0"/>
                        </a:spcBef>
                        <a:spcAft>
                          <a:spcPts val="0"/>
                        </a:spcAft>
                      </a:pPr>
                      <a:r>
                        <a:rPr lang="en-US" sz="2000" dirty="0">
                          <a:effectLst/>
                        </a:rPr>
                        <a:t>Middle</a:t>
                      </a:r>
                      <a:r>
                        <a:rPr lang="en-US" sz="2000" spc="-5" dirty="0">
                          <a:effectLst/>
                        </a:rPr>
                        <a:t> schools</a:t>
                      </a:r>
                      <a:r>
                        <a:rPr lang="en-US" sz="2000" dirty="0">
                          <a:effectLst/>
                        </a:rPr>
                        <a:t> </a:t>
                      </a:r>
                      <a:r>
                        <a:rPr lang="en-US" sz="2000" spc="-5" dirty="0">
                          <a:effectLst/>
                        </a:rPr>
                        <a:t>with</a:t>
                      </a:r>
                      <a:r>
                        <a:rPr lang="en-US" sz="2000" dirty="0">
                          <a:effectLst/>
                        </a:rPr>
                        <a:t> no</a:t>
                      </a:r>
                      <a:r>
                        <a:rPr lang="en-US" sz="2000" spc="145" dirty="0">
                          <a:effectLst/>
                        </a:rPr>
                        <a:t> </a:t>
                      </a:r>
                      <a:r>
                        <a:rPr lang="en-US" sz="2000" spc="-5" dirty="0">
                          <a:effectLst/>
                        </a:rPr>
                        <a:t>student</a:t>
                      </a:r>
                      <a:r>
                        <a:rPr lang="en-US" sz="2000" dirty="0">
                          <a:effectLst/>
                        </a:rPr>
                        <a:t> </a:t>
                      </a:r>
                      <a:r>
                        <a:rPr lang="en-US" sz="2000" spc="-5" dirty="0">
                          <a:effectLst/>
                        </a:rPr>
                        <a:t>representation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dirty="0">
                          <a:effectLst/>
                        </a:rPr>
                        <a:t>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4770" marR="0" algn="ctr" eaLnBrk="0" hangingPunct="0">
                        <a:lnSpc>
                          <a:spcPts val="1335"/>
                        </a:lnSpc>
                        <a:spcBef>
                          <a:spcPts val="0"/>
                        </a:spcBef>
                        <a:spcAft>
                          <a:spcPts val="0"/>
                        </a:spcAft>
                      </a:pPr>
                      <a:r>
                        <a:rPr lang="en-US" sz="2000" dirty="0">
                          <a:effectLst/>
                        </a:rPr>
                        <a:t>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dirty="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4770" marR="0" algn="ctr" eaLnBrk="0" hangingPunct="0">
                        <a:lnSpc>
                          <a:spcPts val="1335"/>
                        </a:lnSpc>
                        <a:spcBef>
                          <a:spcPts val="0"/>
                        </a:spcBef>
                        <a:spcAft>
                          <a:spcPts val="0"/>
                        </a:spcAft>
                      </a:pPr>
                      <a:r>
                        <a:rPr lang="en-US" sz="2000" dirty="0">
                          <a:effectLst/>
                        </a:rPr>
                        <a:t>17%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dirty="0">
                          <a:effectLst/>
                        </a:rPr>
                        <a:t>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spc="-5" dirty="0">
                          <a:effectLst/>
                        </a:rPr>
                        <a:t>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1782932968"/>
                  </a:ext>
                </a:extLst>
              </a:tr>
              <a:tr h="701269">
                <a:tc>
                  <a:txBody>
                    <a:bodyPr/>
                    <a:lstStyle/>
                    <a:p>
                      <a:pPr marL="64770" marR="34290" algn="l" eaLnBrk="0" hangingPunct="0">
                        <a:spcBef>
                          <a:spcPts val="0"/>
                        </a:spcBef>
                        <a:spcAft>
                          <a:spcPts val="0"/>
                        </a:spcAft>
                      </a:pPr>
                      <a:r>
                        <a:rPr lang="en-US" sz="2000" dirty="0">
                          <a:effectLst/>
                        </a:rPr>
                        <a:t>Middle</a:t>
                      </a:r>
                      <a:r>
                        <a:rPr lang="en-US" sz="2000" spc="-5" dirty="0">
                          <a:effectLst/>
                        </a:rPr>
                        <a:t> schools</a:t>
                      </a:r>
                      <a:r>
                        <a:rPr lang="en-US" sz="2000" dirty="0">
                          <a:effectLst/>
                        </a:rPr>
                        <a:t> </a:t>
                      </a:r>
                      <a:r>
                        <a:rPr lang="en-US" sz="2000" spc="-5" dirty="0">
                          <a:effectLst/>
                        </a:rPr>
                        <a:t>with</a:t>
                      </a:r>
                      <a:r>
                        <a:rPr lang="en-US" sz="2000" dirty="0">
                          <a:effectLst/>
                        </a:rPr>
                        <a:t> no</a:t>
                      </a:r>
                      <a:r>
                        <a:rPr lang="en-US" sz="2000" spc="145" dirty="0">
                          <a:effectLst/>
                        </a:rPr>
                        <a:t> </a:t>
                      </a:r>
                      <a:r>
                        <a:rPr lang="en-US" sz="2000" spc="-5" dirty="0">
                          <a:effectLst/>
                        </a:rPr>
                        <a:t>student</a:t>
                      </a:r>
                      <a:r>
                        <a:rPr lang="en-US" sz="2000" dirty="0">
                          <a:effectLst/>
                        </a:rPr>
                        <a:t> </a:t>
                      </a:r>
                      <a:r>
                        <a:rPr lang="en-US" sz="2000" spc="-5" dirty="0">
                          <a:effectLst/>
                        </a:rPr>
                        <a:t>representation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dirty="0">
                          <a:effectLst/>
                        </a:rPr>
                        <a:t>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4770" marR="0" algn="ctr" eaLnBrk="0" hangingPunct="0">
                        <a:lnSpc>
                          <a:spcPts val="1335"/>
                        </a:lnSpc>
                        <a:spcBef>
                          <a:spcPts val="0"/>
                        </a:spcBef>
                        <a:spcAft>
                          <a:spcPts val="0"/>
                        </a:spcAft>
                      </a:pPr>
                      <a:r>
                        <a:rPr lang="en-US" sz="2000" dirty="0">
                          <a:effectLst/>
                        </a:rPr>
                        <a:t>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dirty="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4770" marR="0" algn="ctr" eaLnBrk="0" hangingPunct="0">
                        <a:lnSpc>
                          <a:spcPts val="1335"/>
                        </a:lnSpc>
                        <a:spcBef>
                          <a:spcPts val="0"/>
                        </a:spcBef>
                        <a:spcAft>
                          <a:spcPts val="0"/>
                        </a:spcAft>
                      </a:pPr>
                      <a:r>
                        <a:rPr lang="en-US" sz="2000" dirty="0">
                          <a:effectLst/>
                        </a:rPr>
                        <a:t>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dirty="0">
                          <a:effectLst/>
                        </a:rPr>
                        <a:t>25%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62865" marR="0" algn="ctr" eaLnBrk="0" hangingPunct="0">
                        <a:lnSpc>
                          <a:spcPts val="1335"/>
                        </a:lnSpc>
                        <a:spcBef>
                          <a:spcPts val="0"/>
                        </a:spcBef>
                        <a:spcAft>
                          <a:spcPts val="0"/>
                        </a:spcAft>
                      </a:pPr>
                      <a:r>
                        <a:rPr lang="en-US" sz="2000" spc="-5" dirty="0">
                          <a:effectLst/>
                        </a:rPr>
                        <a:t>Yes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333505993"/>
                  </a:ext>
                </a:extLst>
              </a:tr>
              <a:tr h="323567">
                <a:tc gridSpan="8">
                  <a:txBody>
                    <a:bodyPr/>
                    <a:lstStyle/>
                    <a:p>
                      <a:pPr marL="64770" marR="0" algn="l" eaLnBrk="0" hangingPunct="0">
                        <a:lnSpc>
                          <a:spcPts val="1300"/>
                        </a:lnSpc>
                        <a:spcBef>
                          <a:spcPts val="0"/>
                        </a:spcBef>
                        <a:spcAft>
                          <a:spcPts val="0"/>
                        </a:spcAft>
                      </a:pPr>
                      <a:endParaRPr lang="en-US" sz="1600" dirty="0">
                        <a:effectLst/>
                      </a:endParaRPr>
                    </a:p>
                    <a:p>
                      <a:pPr marL="64770" marR="0" algn="l" eaLnBrk="0" hangingPunct="0">
                        <a:lnSpc>
                          <a:spcPts val="1300"/>
                        </a:lnSpc>
                        <a:spcBef>
                          <a:spcPts val="0"/>
                        </a:spcBef>
                        <a:spcAft>
                          <a:spcPts val="0"/>
                        </a:spcAft>
                      </a:pPr>
                      <a:r>
                        <a:rPr lang="en-US" sz="1600" dirty="0">
                          <a:effectLst/>
                        </a:rPr>
                        <a:t>*Secondary</a:t>
                      </a:r>
                      <a:r>
                        <a:rPr lang="en-US" sz="1600" spc="-25" dirty="0">
                          <a:effectLst/>
                        </a:rPr>
                        <a:t> </a:t>
                      </a:r>
                      <a:r>
                        <a:rPr lang="en-US" sz="1600" spc="-5" dirty="0">
                          <a:effectLst/>
                        </a:rPr>
                        <a:t>Model</a:t>
                      </a:r>
                      <a:r>
                        <a:rPr lang="en-US" sz="1600" dirty="0">
                          <a:effectLst/>
                        </a:rPr>
                        <a:t> includes middle</a:t>
                      </a:r>
                      <a:r>
                        <a:rPr lang="en-US" sz="1600" spc="-5" dirty="0">
                          <a:effectLst/>
                        </a:rPr>
                        <a:t> schools</a:t>
                      </a:r>
                      <a:r>
                        <a:rPr lang="en-US" sz="1600" dirty="0">
                          <a:effectLst/>
                        </a:rPr>
                        <a:t> </a:t>
                      </a:r>
                      <a:r>
                        <a:rPr lang="en-US" sz="1600" spc="-5" dirty="0">
                          <a:effectLst/>
                        </a:rPr>
                        <a:t>with</a:t>
                      </a:r>
                      <a:r>
                        <a:rPr lang="en-US" sz="1600" dirty="0">
                          <a:effectLst/>
                        </a:rPr>
                        <a:t> </a:t>
                      </a:r>
                      <a:r>
                        <a:rPr lang="en-US" sz="1600" spc="-5" dirty="0">
                          <a:effectLst/>
                        </a:rPr>
                        <a:t>student</a:t>
                      </a:r>
                      <a:r>
                        <a:rPr lang="en-US" sz="1600" dirty="0">
                          <a:effectLst/>
                        </a:rPr>
                        <a:t> </a:t>
                      </a:r>
                      <a:r>
                        <a:rPr lang="en-US" sz="1600" spc="-5" dirty="0">
                          <a:effectLst/>
                        </a:rPr>
                        <a:t>representation</a:t>
                      </a:r>
                      <a:r>
                        <a:rPr lang="en-US" sz="1600" dirty="0">
                          <a:effectLst/>
                        </a:rPr>
                        <a:t> on </a:t>
                      </a:r>
                      <a:r>
                        <a:rPr lang="en-US" sz="1600" spc="-5" dirty="0">
                          <a:effectLst/>
                        </a:rPr>
                        <a:t>their </a:t>
                      </a:r>
                      <a:r>
                        <a:rPr lang="en-US" sz="1600" dirty="0">
                          <a:effectLst/>
                        </a:rPr>
                        <a:t>SSC.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bg2">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91187734"/>
                  </a:ext>
                </a:extLst>
              </a:tr>
            </a:tbl>
          </a:graphicData>
        </a:graphic>
      </p:graphicFrame>
      <p:sp>
        <p:nvSpPr>
          <p:cNvPr id="5" name="Title 1"/>
          <p:cNvSpPr txBox="1">
            <a:spLocks/>
          </p:cNvSpPr>
          <p:nvPr/>
        </p:nvSpPr>
        <p:spPr>
          <a:xfrm>
            <a:off x="7680960" y="30755"/>
            <a:ext cx="3947888" cy="968989"/>
          </a:xfrm>
          <a:prstGeom prst="rect">
            <a:avLst/>
          </a:prstGeom>
          <a:solidFill>
            <a:schemeClr val="accent3">
              <a:lumMod val="50000"/>
            </a:schemeClr>
          </a:solidFill>
          <a:ln w="28575">
            <a:solidFill>
              <a:schemeClr val="bg1"/>
            </a:solidFill>
          </a:ln>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dirty="0">
                <a:ln>
                  <a:noFill/>
                </a:ln>
                <a:solidFill>
                  <a:prstClr val="white"/>
                </a:solidFill>
                <a:effectLst/>
                <a:uLnTx/>
                <a:uFillTx/>
                <a:latin typeface="Calibri" panose="020F0502020204030204"/>
                <a:ea typeface="Times New Roman"/>
                <a:cs typeface="Calibri" panose="020F0502020204030204" pitchFamily="34" charset="0"/>
              </a:rPr>
              <a:t>DELEGACIÓN DE AUTORIDAD </a:t>
            </a:r>
          </a:p>
        </p:txBody>
      </p:sp>
    </p:spTree>
    <p:extLst>
      <p:ext uri="{BB962C8B-B14F-4D97-AF65-F5344CB8AC3E}">
        <p14:creationId xmlns:p14="http://schemas.microsoft.com/office/powerpoint/2010/main" val="4233178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33" y="194873"/>
            <a:ext cx="5037943" cy="790966"/>
          </a:xfrm>
          <a:solidFill>
            <a:schemeClr val="accent3">
              <a:lumMod val="50000"/>
            </a:schemeClr>
          </a:solidFill>
          <a:ln w="28575">
            <a:solidFill>
              <a:schemeClr val="bg1"/>
            </a:solidFill>
          </a:ln>
        </p:spPr>
        <p:txBody>
          <a:bodyPr>
            <a:normAutofit fontScale="90000"/>
          </a:bodyPr>
          <a:lstStyle/>
          <a:p>
            <a:pPr algn="ctr"/>
            <a:r>
              <a:rPr lang="en-US" sz="3200" b="1" dirty="0">
                <a:solidFill>
                  <a:schemeClr val="bg1"/>
                </a:solidFill>
                <a:latin typeface="+mn-lt"/>
              </a:rPr>
              <a:t>DELEGATION OF </a:t>
            </a:r>
            <a:br>
              <a:rPr lang="en-US" sz="3200" b="1" dirty="0">
                <a:solidFill>
                  <a:schemeClr val="bg1"/>
                </a:solidFill>
                <a:latin typeface="+mn-lt"/>
              </a:rPr>
            </a:br>
            <a:r>
              <a:rPr lang="en-US" sz="3200" b="1" dirty="0">
                <a:solidFill>
                  <a:schemeClr val="bg1"/>
                </a:solidFill>
                <a:latin typeface="+mn-lt"/>
              </a:rPr>
              <a:t>AUTHORITY</a:t>
            </a:r>
          </a:p>
        </p:txBody>
      </p:sp>
      <p:sp>
        <p:nvSpPr>
          <p:cNvPr id="8" name="Content Placeholder 2"/>
          <p:cNvSpPr>
            <a:spLocks noGrp="1"/>
          </p:cNvSpPr>
          <p:nvPr>
            <p:ph idx="1"/>
          </p:nvPr>
        </p:nvSpPr>
        <p:spPr>
          <a:xfrm>
            <a:off x="178633" y="1075544"/>
            <a:ext cx="4976734" cy="4706912"/>
          </a:xfrm>
          <a:solidFill>
            <a:schemeClr val="bg1"/>
          </a:solidFill>
        </p:spPr>
        <p:txBody>
          <a:bodyPr>
            <a:noAutofit/>
          </a:bodyPr>
          <a:lstStyle/>
          <a:p>
            <a:pPr marL="344488" indent="-344488">
              <a:spcAft>
                <a:spcPts val="600"/>
              </a:spcAft>
              <a:buClr>
                <a:schemeClr val="accent3">
                  <a:lumMod val="50000"/>
                </a:schemeClr>
              </a:buClr>
              <a:buFont typeface="Wingdings" panose="05000000000000000000" pitchFamily="2" charset="2"/>
              <a:buChar char="v"/>
            </a:pPr>
            <a:r>
              <a:rPr lang="en-US" sz="1800" dirty="0"/>
              <a:t>The delegation of authority cannot exceed two school years, including the school year during which delegation was approved by the PACE administrator.</a:t>
            </a:r>
          </a:p>
          <a:p>
            <a:pPr marL="344488" indent="-344488">
              <a:spcAft>
                <a:spcPts val="600"/>
              </a:spcAft>
              <a:buClr>
                <a:schemeClr val="accent3">
                  <a:lumMod val="50000"/>
                </a:schemeClr>
              </a:buClr>
              <a:buFont typeface="Wingdings" panose="05000000000000000000" pitchFamily="2" charset="2"/>
              <a:buChar char="v"/>
            </a:pPr>
            <a:r>
              <a:rPr lang="en-US" sz="1800" dirty="0"/>
              <a:t>ELAC members have been informed, during a regular (non-election) meeting, of the ELAC’s responsibilities prior to a vote to delegate authority to the SSC.</a:t>
            </a:r>
          </a:p>
          <a:p>
            <a:pPr marL="344488" indent="-344488">
              <a:spcAft>
                <a:spcPts val="600"/>
              </a:spcAft>
              <a:buClr>
                <a:schemeClr val="accent3">
                  <a:lumMod val="50000"/>
                </a:schemeClr>
              </a:buClr>
              <a:buFont typeface="Wingdings" panose="05000000000000000000" pitchFamily="2" charset="2"/>
              <a:buChar char="v"/>
            </a:pPr>
            <a:r>
              <a:rPr lang="en-US" sz="1800" dirty="0"/>
              <a:t>Discuss and vote, during an ELAC meeting at which quorum has been established, to delegate the ELAC responsibilities to the SSC. </a:t>
            </a:r>
          </a:p>
          <a:p>
            <a:pPr marL="344488" indent="-344488">
              <a:spcAft>
                <a:spcPts val="600"/>
              </a:spcAft>
              <a:buClr>
                <a:schemeClr val="accent3">
                  <a:lumMod val="50000"/>
                </a:schemeClr>
              </a:buClr>
              <a:buFont typeface="Wingdings" panose="05000000000000000000" pitchFamily="2" charset="2"/>
              <a:buChar char="v"/>
            </a:pPr>
            <a:r>
              <a:rPr lang="en-US" sz="1800" dirty="0"/>
              <a:t>A </a:t>
            </a:r>
            <a:r>
              <a:rPr lang="en-US" sz="1800" u="sng" dirty="0"/>
              <a:t>unanimous vote</a:t>
            </a:r>
            <a:r>
              <a:rPr lang="en-US" sz="1800" dirty="0"/>
              <a:t> of the full ELAC membership present is required to approve delegation of authority to the SSC. </a:t>
            </a:r>
          </a:p>
          <a:p>
            <a:pPr marL="344488" indent="-344488">
              <a:spcAft>
                <a:spcPts val="600"/>
              </a:spcAft>
              <a:buClr>
                <a:schemeClr val="accent3">
                  <a:lumMod val="50000"/>
                </a:schemeClr>
              </a:buClr>
              <a:buFont typeface="Wingdings" panose="05000000000000000000" pitchFamily="2" charset="2"/>
              <a:buChar char="v"/>
            </a:pPr>
            <a:r>
              <a:rPr lang="en-US" sz="1800" dirty="0"/>
              <a:t>The decision must be documented in the ELAC meeting agenda and minutes.</a:t>
            </a:r>
          </a:p>
        </p:txBody>
      </p:sp>
      <p:sp>
        <p:nvSpPr>
          <p:cNvPr id="3" name="Rectangle 2"/>
          <p:cNvSpPr/>
          <p:nvPr/>
        </p:nvSpPr>
        <p:spPr>
          <a:xfrm>
            <a:off x="5653790" y="1075544"/>
            <a:ext cx="6096000" cy="4955203"/>
          </a:xfrm>
          <a:prstGeom prst="rect">
            <a:avLst/>
          </a:prstGeom>
          <a:solidFill>
            <a:schemeClr val="bg1"/>
          </a:solidFill>
        </p:spPr>
        <p:txBody>
          <a:bodyPr>
            <a:spAutoFit/>
          </a:bodyPr>
          <a:lstStyle/>
          <a:p>
            <a:pPr marL="285750" marR="0" lvl="0" indent="-285750" algn="l" defTabSz="457200" rtl="0" eaLnBrk="1" fontAlgn="auto" latinLnBrk="0" hangingPunct="1">
              <a:lnSpc>
                <a:spcPct val="100000"/>
              </a:lnSpc>
              <a:spcBef>
                <a:spcPts val="0"/>
              </a:spcBef>
              <a:spcAft>
                <a:spcPts val="600"/>
              </a:spcAft>
              <a:buClr>
                <a:srgbClr val="297FD5">
                  <a:lumMod val="50000"/>
                </a:srgbClr>
              </a:buClr>
              <a:buSzTx/>
              <a:buFont typeface="Wingdings" panose="05000000000000000000" pitchFamily="2" charset="2"/>
              <a:buChar char="v"/>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La delegación de autoridad no puede ser para más de dos años, incluyendo el año escolar en el que la delegación fue aprobada por el administrador PACE.</a:t>
            </a:r>
          </a:p>
          <a:p>
            <a:pPr marL="285750" marR="0" lvl="0" indent="-285750" algn="l" defTabSz="457200" rtl="0" eaLnBrk="1" fontAlgn="auto" latinLnBrk="0" hangingPunct="1">
              <a:lnSpc>
                <a:spcPct val="100000"/>
              </a:lnSpc>
              <a:spcBef>
                <a:spcPts val="0"/>
              </a:spcBef>
              <a:spcAft>
                <a:spcPts val="600"/>
              </a:spcAft>
              <a:buClr>
                <a:srgbClr val="297FD5">
                  <a:lumMod val="50000"/>
                </a:srgbClr>
              </a:buClr>
              <a:buSzTx/>
              <a:buFont typeface="Wingdings" panose="05000000000000000000" pitchFamily="2" charset="2"/>
              <a:buChar char="v"/>
              <a:tabLst/>
              <a:defRPr/>
            </a:pPr>
            <a:endParaRPr kumimoji="0" lang="es-CO" sz="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600"/>
              </a:spcAft>
              <a:buClr>
                <a:srgbClr val="297FD5">
                  <a:lumMod val="50000"/>
                </a:srgbClr>
              </a:buClr>
              <a:buSzTx/>
              <a:buFont typeface="Wingdings" panose="05000000000000000000" pitchFamily="2" charset="2"/>
              <a:buChar char="v"/>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Se informó a los miembros de ELAC durante una reunión ordinaria (no electoral), acerca de las responsabilidades de ELAC antes de votar por delegar su autoridad.</a:t>
            </a:r>
          </a:p>
          <a:p>
            <a:pPr marL="285750" marR="0" lvl="0" indent="-285750" algn="l" defTabSz="457200" rtl="0" eaLnBrk="1" fontAlgn="auto" latinLnBrk="0" hangingPunct="1">
              <a:lnSpc>
                <a:spcPct val="100000"/>
              </a:lnSpc>
              <a:spcBef>
                <a:spcPts val="0"/>
              </a:spcBef>
              <a:spcAft>
                <a:spcPts val="600"/>
              </a:spcAft>
              <a:buClr>
                <a:srgbClr val="297FD5">
                  <a:lumMod val="50000"/>
                </a:srgbClr>
              </a:buClr>
              <a:buSzTx/>
              <a:buFont typeface="Wingdings" panose="05000000000000000000" pitchFamily="2" charset="2"/>
              <a:buChar char="v"/>
              <a:tabLst/>
              <a:defRPr/>
            </a:pPr>
            <a:endParaRPr kumimoji="0" lang="es-CO" sz="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600"/>
              </a:spcAft>
              <a:buClr>
                <a:srgbClr val="297FD5">
                  <a:lumMod val="50000"/>
                </a:srgbClr>
              </a:buClr>
              <a:buSzTx/>
              <a:buFont typeface="Wingdings" panose="05000000000000000000" pitchFamily="2" charset="2"/>
              <a:buChar char="v"/>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Discutir y votar, durante una reunión de ELAC en la que se establece quórum, por delegar las responsabilidades de ELAC al SSC. </a:t>
            </a:r>
          </a:p>
          <a:p>
            <a:pPr marL="285750" marR="0" lvl="0" indent="-285750" algn="l" defTabSz="457200" rtl="0" eaLnBrk="1" fontAlgn="auto" latinLnBrk="0" hangingPunct="1">
              <a:lnSpc>
                <a:spcPct val="100000"/>
              </a:lnSpc>
              <a:spcBef>
                <a:spcPts val="0"/>
              </a:spcBef>
              <a:spcAft>
                <a:spcPts val="600"/>
              </a:spcAft>
              <a:buClr>
                <a:srgbClr val="297FD5">
                  <a:lumMod val="50000"/>
                </a:srgbClr>
              </a:buClr>
              <a:buSzTx/>
              <a:buFont typeface="Wingdings" panose="05000000000000000000" pitchFamily="2" charset="2"/>
              <a:buChar char="v"/>
              <a:tabLst/>
              <a:defRPr/>
            </a:pPr>
            <a:endParaRPr kumimoji="0" lang="es-CO" sz="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600"/>
              </a:spcAft>
              <a:buClr>
                <a:srgbClr val="297FD5">
                  <a:lumMod val="50000"/>
                </a:srgbClr>
              </a:buClr>
              <a:buSzTx/>
              <a:buFont typeface="Wingdings" panose="05000000000000000000" pitchFamily="2" charset="2"/>
              <a:buChar char="v"/>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Se requiere un </a:t>
            </a:r>
            <a:r>
              <a:rPr kumimoji="0" lang="es-CO" sz="1800" b="0" i="0" u="sng" strike="noStrike" kern="1200" cap="none" spc="0" normalizeH="0" baseline="0" noProof="0" dirty="0">
                <a:ln>
                  <a:noFill/>
                </a:ln>
                <a:solidFill>
                  <a:srgbClr val="0070C0"/>
                </a:solidFill>
                <a:effectLst/>
                <a:uLnTx/>
                <a:uFillTx/>
                <a:latin typeface="Calibri" panose="020F0502020204030204"/>
                <a:ea typeface="+mn-ea"/>
                <a:cs typeface="+mn-cs"/>
              </a:rPr>
              <a:t>voto unánime</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 de toda la membresía de ELAC presente para aprobar la delegación de facultades al SSC.</a:t>
            </a:r>
          </a:p>
          <a:p>
            <a:pPr marL="285750" marR="0" lvl="0" indent="-285750" algn="l" defTabSz="457200" rtl="0" eaLnBrk="1" fontAlgn="auto" latinLnBrk="0" hangingPunct="1">
              <a:lnSpc>
                <a:spcPct val="100000"/>
              </a:lnSpc>
              <a:spcBef>
                <a:spcPts val="0"/>
              </a:spcBef>
              <a:spcAft>
                <a:spcPts val="600"/>
              </a:spcAft>
              <a:buClr>
                <a:srgbClr val="297FD5">
                  <a:lumMod val="50000"/>
                </a:srgbClr>
              </a:buClr>
              <a:buSzTx/>
              <a:buFont typeface="Wingdings" panose="05000000000000000000" pitchFamily="2" charset="2"/>
              <a:buChar char="v"/>
              <a:tabLst/>
              <a:defRPr/>
            </a:pPr>
            <a:endParaRPr kumimoji="0" lang="es-CO" sz="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600"/>
              </a:spcAft>
              <a:buClr>
                <a:srgbClr val="297FD5">
                  <a:lumMod val="50000"/>
                </a:srgbClr>
              </a:buClr>
              <a:buSzTx/>
              <a:buFont typeface="Wingdings" panose="05000000000000000000" pitchFamily="2" charset="2"/>
              <a:buChar char="v"/>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La decisión debe registrarse en la agenda y el acta de la reunión del ELAC.</a:t>
            </a:r>
          </a:p>
        </p:txBody>
      </p:sp>
      <p:sp>
        <p:nvSpPr>
          <p:cNvPr id="5" name="Title 1"/>
          <p:cNvSpPr txBox="1">
            <a:spLocks/>
          </p:cNvSpPr>
          <p:nvPr/>
        </p:nvSpPr>
        <p:spPr>
          <a:xfrm>
            <a:off x="5831173" y="228782"/>
            <a:ext cx="5741234" cy="790966"/>
          </a:xfrm>
          <a:prstGeom prst="rect">
            <a:avLst/>
          </a:prstGeom>
          <a:solidFill>
            <a:schemeClr val="accent3">
              <a:lumMod val="50000"/>
            </a:schemeClr>
          </a:solidFill>
          <a:ln w="28575">
            <a:solidFill>
              <a:schemeClr val="bg1"/>
            </a:solidFill>
          </a:ln>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dirty="0">
                <a:ln>
                  <a:noFill/>
                </a:ln>
                <a:solidFill>
                  <a:prstClr val="white"/>
                </a:solidFill>
                <a:effectLst/>
                <a:uLnTx/>
                <a:uFillTx/>
                <a:latin typeface="Calibri" panose="020F0502020204030204"/>
                <a:ea typeface="+mj-ea"/>
                <a:cs typeface="+mj-cs"/>
              </a:rPr>
              <a:t>DELEGACIÓN DE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dirty="0">
                <a:ln>
                  <a:noFill/>
                </a:ln>
                <a:solidFill>
                  <a:prstClr val="white"/>
                </a:solidFill>
                <a:effectLst/>
                <a:uLnTx/>
                <a:uFillTx/>
                <a:latin typeface="Calibri" panose="020F0502020204030204"/>
                <a:ea typeface="+mj-ea"/>
                <a:cs typeface="+mj-cs"/>
              </a:rPr>
              <a:t>AUTORIDAD</a:t>
            </a:r>
          </a:p>
        </p:txBody>
      </p:sp>
      <p:sp>
        <p:nvSpPr>
          <p:cNvPr id="6" name="Rectangle 5"/>
          <p:cNvSpPr/>
          <p:nvPr/>
        </p:nvSpPr>
        <p:spPr>
          <a:xfrm>
            <a:off x="5246557" y="1394085"/>
            <a:ext cx="524655" cy="46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98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234" y="78151"/>
            <a:ext cx="5037944" cy="907204"/>
          </a:xfrm>
          <a:solidFill>
            <a:schemeClr val="accent3">
              <a:lumMod val="50000"/>
            </a:schemeClr>
          </a:solidFill>
          <a:ln w="28575">
            <a:solidFill>
              <a:schemeClr val="bg1"/>
            </a:solidFill>
          </a:ln>
        </p:spPr>
        <p:txBody>
          <a:bodyPr>
            <a:normAutofit fontScale="90000"/>
          </a:bodyPr>
          <a:lstStyle/>
          <a:p>
            <a:pPr algn="ctr"/>
            <a:r>
              <a:rPr lang="en-US" sz="3200" b="1" dirty="0">
                <a:solidFill>
                  <a:schemeClr val="bg1"/>
                </a:solidFill>
                <a:latin typeface="+mn-lt"/>
              </a:rPr>
              <a:t>DELEGATION OF</a:t>
            </a:r>
            <a:br>
              <a:rPr lang="en-US" sz="3200" b="1" dirty="0">
                <a:solidFill>
                  <a:schemeClr val="bg1"/>
                </a:solidFill>
                <a:latin typeface="+mn-lt"/>
              </a:rPr>
            </a:br>
            <a:r>
              <a:rPr lang="en-US" sz="3200" b="1" dirty="0">
                <a:solidFill>
                  <a:schemeClr val="bg1"/>
                </a:solidFill>
                <a:latin typeface="+mn-lt"/>
              </a:rPr>
              <a:t> AUTHORITY</a:t>
            </a:r>
          </a:p>
        </p:txBody>
      </p:sp>
      <p:sp>
        <p:nvSpPr>
          <p:cNvPr id="8" name="Content Placeholder 2"/>
          <p:cNvSpPr>
            <a:spLocks noGrp="1"/>
          </p:cNvSpPr>
          <p:nvPr>
            <p:ph idx="1"/>
          </p:nvPr>
        </p:nvSpPr>
        <p:spPr>
          <a:xfrm>
            <a:off x="3598" y="985355"/>
            <a:ext cx="5502189" cy="5015860"/>
          </a:xfrm>
          <a:solidFill>
            <a:schemeClr val="bg1"/>
          </a:solidFill>
        </p:spPr>
        <p:txBody>
          <a:bodyPr>
            <a:noAutofit/>
          </a:bodyPr>
          <a:lstStyle/>
          <a:p>
            <a:pPr marL="403225" indent="-342900">
              <a:lnSpc>
                <a:spcPct val="100000"/>
              </a:lnSpc>
              <a:buClr>
                <a:schemeClr val="accent3">
                  <a:lumMod val="50000"/>
                </a:schemeClr>
              </a:buClr>
              <a:buFont typeface="Wingdings" panose="05000000000000000000" pitchFamily="2" charset="2"/>
              <a:buChar char="v"/>
            </a:pPr>
            <a:r>
              <a:rPr lang="en-US" sz="1800" dirty="0">
                <a:solidFill>
                  <a:schemeClr val="tx1"/>
                </a:solidFill>
              </a:rPr>
              <a:t>SSC accepted the responsibilities of the ELAC by </a:t>
            </a:r>
            <a:r>
              <a:rPr lang="en-US" sz="1800" u="sng" dirty="0">
                <a:solidFill>
                  <a:schemeClr val="tx1"/>
                </a:solidFill>
              </a:rPr>
              <a:t>unanimous vote</a:t>
            </a:r>
            <a:r>
              <a:rPr lang="en-US" sz="1800" dirty="0">
                <a:solidFill>
                  <a:schemeClr val="tx1"/>
                </a:solidFill>
              </a:rPr>
              <a:t> at a meeting in which quorum has been established.</a:t>
            </a:r>
            <a:endParaRPr lang="en-US" sz="900" dirty="0">
              <a:solidFill>
                <a:schemeClr val="tx1"/>
              </a:solidFill>
            </a:endParaRPr>
          </a:p>
          <a:p>
            <a:pPr marL="403225" indent="-342900">
              <a:lnSpc>
                <a:spcPct val="100000"/>
              </a:lnSpc>
              <a:buClr>
                <a:schemeClr val="accent3">
                  <a:lumMod val="50000"/>
                </a:schemeClr>
              </a:buClr>
              <a:buFont typeface="Wingdings" panose="05000000000000000000" pitchFamily="2" charset="2"/>
              <a:buChar char="v"/>
            </a:pPr>
            <a:r>
              <a:rPr lang="en-US" sz="1800" dirty="0">
                <a:solidFill>
                  <a:schemeClr val="tx1"/>
                </a:solidFill>
              </a:rPr>
              <a:t>The decision must be documented in the SSC meeting agenda and minutes.</a:t>
            </a:r>
            <a:endParaRPr lang="en-US" sz="900" dirty="0">
              <a:solidFill>
                <a:schemeClr val="tx1"/>
              </a:solidFill>
            </a:endParaRPr>
          </a:p>
          <a:p>
            <a:pPr marL="403225" indent="-342900">
              <a:lnSpc>
                <a:spcPct val="100000"/>
              </a:lnSpc>
              <a:buClr>
                <a:schemeClr val="accent3">
                  <a:lumMod val="50000"/>
                </a:schemeClr>
              </a:buClr>
              <a:buFont typeface="Wingdings" panose="05000000000000000000" pitchFamily="2" charset="2"/>
              <a:buChar char="v"/>
            </a:pPr>
            <a:r>
              <a:rPr lang="en-US" sz="1800" dirty="0">
                <a:solidFill>
                  <a:schemeClr val="tx1"/>
                </a:solidFill>
              </a:rPr>
              <a:t>Submission of a Delegation of Authority form (Attachment F) signed by the SSC and ELAC Chairpersons and the principal to the Local District Parent and Community Engagement Administrator for final approval. </a:t>
            </a:r>
            <a:endParaRPr lang="en-US" sz="900" dirty="0">
              <a:solidFill>
                <a:schemeClr val="tx1"/>
              </a:solidFill>
            </a:endParaRPr>
          </a:p>
          <a:p>
            <a:pPr marL="403225" indent="-342900">
              <a:lnSpc>
                <a:spcPct val="100000"/>
              </a:lnSpc>
              <a:buClr>
                <a:schemeClr val="accent3">
                  <a:lumMod val="50000"/>
                </a:schemeClr>
              </a:buClr>
              <a:buFont typeface="Wingdings" panose="05000000000000000000" pitchFamily="2" charset="2"/>
              <a:buChar char="v"/>
            </a:pPr>
            <a:r>
              <a:rPr lang="en-US" sz="1800" dirty="0">
                <a:solidFill>
                  <a:schemeClr val="tx1"/>
                </a:solidFill>
              </a:rPr>
              <a:t>ELAC and SSC members are informed once delegation of authority has been duly completed and approved.</a:t>
            </a:r>
            <a:endParaRPr lang="en-US" sz="900" dirty="0">
              <a:solidFill>
                <a:schemeClr val="tx1"/>
              </a:solidFill>
            </a:endParaRPr>
          </a:p>
          <a:p>
            <a:pPr marL="403225" indent="-342900">
              <a:lnSpc>
                <a:spcPct val="100000"/>
              </a:lnSpc>
              <a:buClr>
                <a:schemeClr val="accent3">
                  <a:lumMod val="50000"/>
                </a:schemeClr>
              </a:buClr>
              <a:buFont typeface="Wingdings" panose="05000000000000000000" pitchFamily="2" charset="2"/>
              <a:buChar char="v"/>
            </a:pPr>
            <a:r>
              <a:rPr lang="en-US" sz="1800" dirty="0">
                <a:solidFill>
                  <a:schemeClr val="tx1"/>
                </a:solidFill>
              </a:rPr>
              <a:t>SSC or SSC EL Subcommittee participates in training to address all ELAC responsibilities which include all mandated CA Education Code topics.</a:t>
            </a:r>
          </a:p>
        </p:txBody>
      </p:sp>
      <p:sp>
        <p:nvSpPr>
          <p:cNvPr id="4" name="Content Placeholder 2"/>
          <p:cNvSpPr txBox="1">
            <a:spLocks/>
          </p:cNvSpPr>
          <p:nvPr/>
        </p:nvSpPr>
        <p:spPr>
          <a:xfrm>
            <a:off x="6160958" y="907205"/>
            <a:ext cx="5621310" cy="5335099"/>
          </a:xfrm>
          <a:prstGeom prst="rect">
            <a:avLst/>
          </a:prstGeom>
          <a:solidFill>
            <a:schemeClr val="bg1"/>
          </a:solid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03225" marR="0" lvl="0" indent="-342900" algn="l" defTabSz="914400" rtl="0" eaLnBrk="1" fontAlgn="auto" latinLnBrk="0" hangingPunct="1">
              <a:lnSpc>
                <a:spcPct val="90000"/>
              </a:lnSpc>
              <a:spcBef>
                <a:spcPts val="1200"/>
              </a:spcBef>
              <a:spcAft>
                <a:spcPts val="200"/>
              </a:spcAft>
              <a:buClr>
                <a:srgbClr val="297FD5">
                  <a:lumMod val="50000"/>
                </a:srgbClr>
              </a:buClr>
              <a:buSzPct val="100000"/>
              <a:buFont typeface="Wingdings" panose="05000000000000000000" pitchFamily="2" charset="2"/>
              <a:buChar char="v"/>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SSC aceptó las responsabilidades de ELAC por un </a:t>
            </a:r>
            <a:r>
              <a:rPr kumimoji="0" lang="es-CO" sz="1800" b="0" i="0" u="sng" strike="noStrike" kern="1200" cap="none" spc="0" normalizeH="0" baseline="0" noProof="0" dirty="0">
                <a:ln>
                  <a:noFill/>
                </a:ln>
                <a:solidFill>
                  <a:srgbClr val="0070C0"/>
                </a:solidFill>
                <a:effectLst/>
                <a:uLnTx/>
                <a:uFillTx/>
                <a:latin typeface="Calibri" panose="020F0502020204030204"/>
                <a:ea typeface="+mn-ea"/>
                <a:cs typeface="+mn-cs"/>
              </a:rPr>
              <a:t>voto unánime</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 en una reunión en la cual se estableció quórum.</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03225" marR="0" lvl="0" indent="-342900" algn="l" defTabSz="914400" rtl="0" eaLnBrk="1" fontAlgn="auto" latinLnBrk="0" hangingPunct="1">
              <a:lnSpc>
                <a:spcPct val="90000"/>
              </a:lnSpc>
              <a:spcBef>
                <a:spcPts val="1200"/>
              </a:spcBef>
              <a:spcAft>
                <a:spcPts val="200"/>
              </a:spcAft>
              <a:buClr>
                <a:srgbClr val="297FD5">
                  <a:lumMod val="50000"/>
                </a:srgbClr>
              </a:buClr>
              <a:buSzPct val="100000"/>
              <a:buFont typeface="Wingdings" panose="05000000000000000000" pitchFamily="2" charset="2"/>
              <a:buChar char="v"/>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La decisión debe registrarse en la agenda y el acta de la reunión del SSC.</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03225" marR="0" lvl="0" indent="-342900" algn="l" defTabSz="914400" rtl="0" eaLnBrk="1" fontAlgn="auto" latinLnBrk="0" hangingPunct="1">
              <a:lnSpc>
                <a:spcPct val="90000"/>
              </a:lnSpc>
              <a:spcBef>
                <a:spcPts val="1200"/>
              </a:spcBef>
              <a:spcAft>
                <a:spcPts val="200"/>
              </a:spcAft>
              <a:buClr>
                <a:srgbClr val="297FD5">
                  <a:lumMod val="50000"/>
                </a:srgbClr>
              </a:buClr>
              <a:buSzPct val="100000"/>
              <a:buFont typeface="Wingdings" panose="05000000000000000000" pitchFamily="2" charset="2"/>
              <a:buChar char="v"/>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Se entregó el Formulario para Delegar Autoridad (Adjunto F) firmado por el presidente de SSC y de ELAC, así como por, al Director al Administrador para la Participación de los Padres y la Comunidad del Distrito Local para su aprobación final. </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03225" marR="0" lvl="0" indent="-342900" algn="l" defTabSz="914400" rtl="0" eaLnBrk="1" fontAlgn="auto" latinLnBrk="0" hangingPunct="1">
              <a:lnSpc>
                <a:spcPct val="90000"/>
              </a:lnSpc>
              <a:spcBef>
                <a:spcPts val="1200"/>
              </a:spcBef>
              <a:spcAft>
                <a:spcPts val="200"/>
              </a:spcAft>
              <a:buClr>
                <a:srgbClr val="297FD5">
                  <a:lumMod val="50000"/>
                </a:srgbClr>
              </a:buClr>
              <a:buSzPct val="100000"/>
              <a:buFont typeface="Wingdings" panose="05000000000000000000" pitchFamily="2" charset="2"/>
              <a:buChar char="v"/>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Se informa a los miembros del ELAC y SSC una vez  que se haya completado y aprobado debidamente la delegación de autoridad.</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03225" marR="0" lvl="0" indent="-342900" algn="l" defTabSz="914400" rtl="0" eaLnBrk="1" fontAlgn="auto" latinLnBrk="0" hangingPunct="1">
              <a:lnSpc>
                <a:spcPct val="90000"/>
              </a:lnSpc>
              <a:spcBef>
                <a:spcPts val="1200"/>
              </a:spcBef>
              <a:spcAft>
                <a:spcPts val="200"/>
              </a:spcAft>
              <a:buClr>
                <a:srgbClr val="297FD5">
                  <a:lumMod val="50000"/>
                </a:srgbClr>
              </a:buClr>
              <a:buSzPct val="100000"/>
              <a:buFont typeface="Wingdings" panose="05000000000000000000" pitchFamily="2" charset="2"/>
              <a:buChar char="v"/>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SSC o el subcomité EL del SSC participa en la capacitación para atender todas las responsabilidades de ELAC la cual incluye todos los temas requeridos para consideración de ELAC por el Código de Educación de CA.</a:t>
            </a:r>
          </a:p>
        </p:txBody>
      </p:sp>
      <p:sp>
        <p:nvSpPr>
          <p:cNvPr id="5" name="Rectangle 4"/>
          <p:cNvSpPr/>
          <p:nvPr/>
        </p:nvSpPr>
        <p:spPr>
          <a:xfrm>
            <a:off x="5636302" y="1334125"/>
            <a:ext cx="524655" cy="46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6145968" y="0"/>
            <a:ext cx="5636299" cy="907205"/>
          </a:xfrm>
          <a:prstGeom prst="rect">
            <a:avLst/>
          </a:prstGeom>
          <a:solidFill>
            <a:schemeClr val="accent3">
              <a:lumMod val="50000"/>
            </a:schemeClr>
          </a:solidFill>
          <a:ln w="28575">
            <a:solidFill>
              <a:schemeClr val="bg1"/>
            </a:solidFill>
          </a:ln>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dirty="0">
                <a:ln>
                  <a:noFill/>
                </a:ln>
                <a:solidFill>
                  <a:prstClr val="white"/>
                </a:solidFill>
                <a:effectLst/>
                <a:uLnTx/>
                <a:uFillTx/>
                <a:latin typeface="Calibri" panose="020F0502020204030204"/>
                <a:ea typeface="+mj-ea"/>
                <a:cs typeface="+mj-cs"/>
              </a:rPr>
              <a:t>DELEGACIÓN DE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s-CO" sz="3200" b="1" i="0" u="none" strike="noStrike" kern="1200" cap="none" spc="-50" normalizeH="0" baseline="0" noProof="0" dirty="0">
                <a:ln>
                  <a:noFill/>
                </a:ln>
                <a:solidFill>
                  <a:prstClr val="white"/>
                </a:solidFill>
                <a:effectLst/>
                <a:uLnTx/>
                <a:uFillTx/>
                <a:latin typeface="Calibri" panose="020F0502020204030204"/>
                <a:ea typeface="+mj-ea"/>
                <a:cs typeface="+mj-cs"/>
              </a:rPr>
              <a:t>AUTORIDAD</a:t>
            </a:r>
          </a:p>
        </p:txBody>
      </p:sp>
    </p:spTree>
    <p:extLst>
      <p:ext uri="{BB962C8B-B14F-4D97-AF65-F5344CB8AC3E}">
        <p14:creationId xmlns:p14="http://schemas.microsoft.com/office/powerpoint/2010/main" val="3051250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2"/>
          <p:cNvPicPr preferRelativeResize="0"/>
          <p:nvPr/>
        </p:nvPicPr>
        <p:blipFill>
          <a:blip r:embed="rId3">
            <a:alphaModFix/>
          </a:blip>
          <a:stretch>
            <a:fillRect/>
          </a:stretch>
        </p:blipFill>
        <p:spPr>
          <a:xfrm>
            <a:off x="7200900" y="317500"/>
            <a:ext cx="4467000" cy="5854700"/>
          </a:xfrm>
          <a:prstGeom prst="rect">
            <a:avLst/>
          </a:prstGeom>
          <a:noFill/>
          <a:ln w="28575" cap="flat" cmpd="sng">
            <a:solidFill>
              <a:schemeClr val="dk2"/>
            </a:solidFill>
            <a:prstDash val="solid"/>
            <a:round/>
            <a:headEnd type="none" w="sm" len="sm"/>
            <a:tailEnd type="none" w="sm" len="sm"/>
          </a:ln>
        </p:spPr>
      </p:pic>
      <p:sp>
        <p:nvSpPr>
          <p:cNvPr id="150" name="Google Shape;150;p22"/>
          <p:cNvSpPr txBox="1"/>
          <p:nvPr/>
        </p:nvSpPr>
        <p:spPr>
          <a:xfrm>
            <a:off x="812800" y="4870063"/>
            <a:ext cx="5311550" cy="1088991"/>
          </a:xfrm>
          <a:prstGeom prst="rect">
            <a:avLst/>
          </a:prstGeom>
          <a:solidFill>
            <a:srgbClr val="A4C2F4"/>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000000"/>
                </a:solidFill>
                <a:effectLst/>
                <a:uLnTx/>
                <a:uFillTx/>
                <a:latin typeface="Calibri"/>
                <a:ea typeface="Calibri"/>
                <a:cs typeface="Calibri"/>
                <a:sym typeface="Calibri"/>
              </a:rPr>
              <a:t>**INSERT </a:t>
            </a:r>
            <a:br>
              <a:rPr kumimoji="0" lang="en-US"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en-US" b="1" i="0" u="none" strike="noStrike" kern="0" cap="none" spc="0" normalizeH="0" baseline="0" noProof="0" dirty="0">
                <a:ln>
                  <a:noFill/>
                </a:ln>
                <a:solidFill>
                  <a:srgbClr val="000000"/>
                </a:solidFill>
                <a:effectLst/>
                <a:uLnTx/>
                <a:uFillTx/>
                <a:latin typeface="Calibri"/>
                <a:ea typeface="Calibri"/>
                <a:cs typeface="Calibri"/>
                <a:sym typeface="Calibri"/>
              </a:rPr>
              <a:t>YOUR SCHOOL’S VERSION OF THE NOMINATION FORM (only for Orientation)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1" i="0" u="none" strike="noStrike" kern="0" cap="none" spc="0" normalizeH="0" baseline="0" noProof="0" dirty="0">
              <a:ln>
                <a:noFill/>
              </a:ln>
              <a:solidFill>
                <a:srgbClr val="000000"/>
              </a:solidFill>
              <a:effectLst/>
              <a:highlight>
                <a:srgbClr val="6D9EEB"/>
              </a:highligh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E3B86579-EC77-FA48-B534-2D549030FCF8}"/>
              </a:ext>
            </a:extLst>
          </p:cNvPr>
          <p:cNvSpPr txBox="1"/>
          <p:nvPr/>
        </p:nvSpPr>
        <p:spPr>
          <a:xfrm>
            <a:off x="812800" y="317500"/>
            <a:ext cx="4381712" cy="523220"/>
          </a:xfrm>
          <a:prstGeom prst="rect">
            <a:avLst/>
          </a:prstGeom>
          <a:noFill/>
        </p:spPr>
        <p:txBody>
          <a:bodyPr wrap="none" rtlCol="0">
            <a:spAutoFit/>
          </a:bodyPr>
          <a:lstStyle/>
          <a:p>
            <a:r>
              <a:rPr lang="en-US" sz="2800" b="1" dirty="0"/>
              <a:t>Options for Self-Nomination</a:t>
            </a:r>
          </a:p>
        </p:txBody>
      </p:sp>
      <p:sp>
        <p:nvSpPr>
          <p:cNvPr id="5" name="TextBox 4">
            <a:extLst>
              <a:ext uri="{FF2B5EF4-FFF2-40B4-BE49-F238E27FC236}">
                <a16:creationId xmlns:a16="http://schemas.microsoft.com/office/drawing/2014/main" id="{8ABC79C2-12EA-2140-97F9-7AA77E75EA8D}"/>
              </a:ext>
            </a:extLst>
          </p:cNvPr>
          <p:cNvSpPr txBox="1"/>
          <p:nvPr/>
        </p:nvSpPr>
        <p:spPr>
          <a:xfrm>
            <a:off x="812800" y="1053184"/>
            <a:ext cx="5977467" cy="3046988"/>
          </a:xfrm>
          <a:prstGeom prst="rect">
            <a:avLst/>
          </a:prstGeom>
          <a:noFill/>
        </p:spPr>
        <p:txBody>
          <a:bodyPr wrap="square" rtlCol="0">
            <a:spAutoFit/>
          </a:bodyPr>
          <a:lstStyle/>
          <a:p>
            <a:r>
              <a:rPr lang="en-US" sz="2400" dirty="0">
                <a:solidFill>
                  <a:srgbClr val="C00000"/>
                </a:solidFill>
              </a:rPr>
              <a:t>Explain the process for distributing/collecting Self-Nomination Forms</a:t>
            </a:r>
          </a:p>
          <a:p>
            <a:endParaRPr lang="en-US" sz="2400" dirty="0">
              <a:solidFill>
                <a:srgbClr val="C00000"/>
              </a:solidFill>
            </a:endParaRPr>
          </a:p>
          <a:p>
            <a:r>
              <a:rPr lang="en-US" sz="2400" dirty="0">
                <a:solidFill>
                  <a:srgbClr val="C00000"/>
                </a:solidFill>
              </a:rPr>
              <a:t>Explain that each nominee must be present at elections in order to be considered for membership. </a:t>
            </a:r>
          </a:p>
          <a:p>
            <a:endParaRPr lang="en-US" sz="2400" dirty="0">
              <a:solidFill>
                <a:srgbClr val="C00000"/>
              </a:solidFill>
            </a:endParaRPr>
          </a:p>
          <a:p>
            <a:endParaRPr lang="en-US" sz="2400" dirty="0">
              <a:solidFill>
                <a:srgbClr val="C00000"/>
              </a:solidFill>
            </a:endParaRPr>
          </a:p>
        </p:txBody>
      </p:sp>
    </p:spTree>
    <p:extLst>
      <p:ext uri="{BB962C8B-B14F-4D97-AF65-F5344CB8AC3E}">
        <p14:creationId xmlns:p14="http://schemas.microsoft.com/office/powerpoint/2010/main" val="2528715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511" y="569865"/>
            <a:ext cx="4613879" cy="1293701"/>
          </a:xfrm>
        </p:spPr>
        <p:txBody>
          <a:bodyPr>
            <a:normAutofit fontScale="90000"/>
          </a:bodyPr>
          <a:lstStyle/>
          <a:p>
            <a:pPr algn="ctr"/>
            <a:r>
              <a:rPr lang="en-US" dirty="0"/>
              <a:t>Thank you </a:t>
            </a:r>
            <a:br>
              <a:rPr lang="en-US" dirty="0"/>
            </a:br>
            <a:r>
              <a:rPr lang="en-US" dirty="0"/>
              <a:t>School Leaders</a:t>
            </a:r>
          </a:p>
        </p:txBody>
      </p:sp>
      <p:sp>
        <p:nvSpPr>
          <p:cNvPr id="3" name="Content Placeholder 2"/>
          <p:cNvSpPr>
            <a:spLocks noGrp="1"/>
          </p:cNvSpPr>
          <p:nvPr>
            <p:ph idx="1"/>
          </p:nvPr>
        </p:nvSpPr>
        <p:spPr>
          <a:xfrm>
            <a:off x="219054" y="1951069"/>
            <a:ext cx="5993060" cy="4652931"/>
          </a:xfrm>
        </p:spPr>
        <p:txBody>
          <a:bodyPr>
            <a:normAutofit lnSpcReduction="10000"/>
          </a:bodyPr>
          <a:lstStyle/>
          <a:p>
            <a:r>
              <a:rPr lang="en-US" dirty="0"/>
              <a:t>Thank you for volunteering to be a part of your school’s </a:t>
            </a:r>
            <a:r>
              <a:rPr lang="en-US" b="1" dirty="0"/>
              <a:t>ELAC</a:t>
            </a:r>
            <a:r>
              <a:rPr lang="en-US" dirty="0"/>
              <a:t>.  We know that you will be spending time engaged in meaningful and important discussions with other stakeholders regarding the school’s English learners academic progress, linguistic and academic needs of EL students, and providing request to the school’s SSC on behalf of English learners. </a:t>
            </a:r>
          </a:p>
          <a:p>
            <a:r>
              <a:rPr lang="en-US" dirty="0"/>
              <a:t>Thank you for volunteering to be a part of your school’s </a:t>
            </a:r>
            <a:r>
              <a:rPr lang="en-US" b="1" dirty="0"/>
              <a:t>SSC</a:t>
            </a:r>
            <a:r>
              <a:rPr lang="en-US" dirty="0"/>
              <a:t>.  We know that you will be spending time engaged in meaningful and important discussions with other stakeholders regarding the school’s SPSA, Safety Plan, Categorical Budgets, and listening to request by the school’s ELAC committee. </a:t>
            </a:r>
          </a:p>
          <a:p>
            <a:r>
              <a:rPr lang="en-US" dirty="0"/>
              <a:t>Please let the school staff know if there is additional information that you need to have a successful year as a member of the school’s SSC/ELAC.</a:t>
            </a:r>
          </a:p>
        </p:txBody>
      </p:sp>
      <p:pic>
        <p:nvPicPr>
          <p:cNvPr id="4" name="Picture 3" descr="EDM 310 Class Blog: Still More &lt;strong&gt;Thank You&lt;/strong&gt; Notes for C4K Comme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666" y="420958"/>
            <a:ext cx="1247908" cy="868196"/>
          </a:xfrm>
          <a:prstGeom prst="rect">
            <a:avLst/>
          </a:prstGeom>
        </p:spPr>
      </p:pic>
      <p:sp>
        <p:nvSpPr>
          <p:cNvPr id="5" name="Rectangle 4"/>
          <p:cNvSpPr/>
          <p:nvPr/>
        </p:nvSpPr>
        <p:spPr>
          <a:xfrm>
            <a:off x="6662056" y="1776443"/>
            <a:ext cx="5181601" cy="45243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srgbClr val="0070C0"/>
                </a:solidFill>
                <a:effectLst/>
                <a:uLnTx/>
                <a:uFillTx/>
                <a:latin typeface="Calibri" panose="020F0502020204030204"/>
                <a:ea typeface="+mn-ea"/>
                <a:cs typeface="+mn-cs"/>
              </a:rPr>
              <a:t>Gracias por prestarse como voluntarios al formar parte de </a:t>
            </a:r>
            <a:r>
              <a:rPr kumimoji="0" lang="es-CO" sz="1600" b="1" i="0" u="none" strike="noStrike" kern="1200" cap="none" spc="0" normalizeH="0" baseline="0" noProof="0">
                <a:ln>
                  <a:noFill/>
                </a:ln>
                <a:solidFill>
                  <a:srgbClr val="0070C0"/>
                </a:solidFill>
                <a:effectLst/>
                <a:uLnTx/>
                <a:uFillTx/>
                <a:latin typeface="Calibri" panose="020F0502020204030204"/>
                <a:ea typeface="+mn-ea"/>
                <a:cs typeface="+mn-cs"/>
              </a:rPr>
              <a:t>ELAC</a:t>
            </a:r>
            <a:r>
              <a:rPr kumimoji="0" lang="es-CO" sz="1600" b="0" i="0" u="none" strike="noStrike" kern="1200" cap="none" spc="0" normalizeH="0" baseline="0" noProof="0">
                <a:ln>
                  <a:noFill/>
                </a:ln>
                <a:solidFill>
                  <a:srgbClr val="0070C0"/>
                </a:solidFill>
                <a:effectLst/>
                <a:uLnTx/>
                <a:uFillTx/>
                <a:latin typeface="Calibri" panose="020F0502020204030204"/>
                <a:ea typeface="+mn-ea"/>
                <a:cs typeface="+mn-cs"/>
              </a:rPr>
              <a:t> de la escuela.  Reconocemos que pasarán tiempo participando en discusiones significativas e importantes con otros grupos de interés en relación al progreso académico, lingüísticos de los aprendices de inglés de la escuela, así como sus necesidades académicas y por medio de pedir al SSC de la escuela en nombre de los aprendices de inglés.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srgbClr val="0070C0"/>
                </a:solidFill>
                <a:effectLst/>
                <a:uLnTx/>
                <a:uFillTx/>
                <a:latin typeface="Calibri" panose="020F0502020204030204"/>
                <a:ea typeface="+mn-ea"/>
                <a:cs typeface="+mn-cs"/>
              </a:rPr>
              <a:t>Gracias por prestarse como voluntarios al formar parte de </a:t>
            </a:r>
            <a:r>
              <a:rPr kumimoji="0" lang="es-CO" sz="1600" b="1" i="0" u="none" strike="noStrike" kern="1200" cap="none" spc="0" normalizeH="0" baseline="0" noProof="0">
                <a:ln>
                  <a:noFill/>
                </a:ln>
                <a:solidFill>
                  <a:srgbClr val="0070C0"/>
                </a:solidFill>
                <a:effectLst/>
                <a:uLnTx/>
                <a:uFillTx/>
                <a:latin typeface="Calibri" panose="020F0502020204030204"/>
                <a:ea typeface="+mn-ea"/>
                <a:cs typeface="+mn-cs"/>
              </a:rPr>
              <a:t>SSC</a:t>
            </a:r>
            <a:r>
              <a:rPr kumimoji="0" lang="es-CO" sz="1600" b="0" i="0" u="none" strike="noStrike" kern="1200" cap="none" spc="0" normalizeH="0" baseline="0" noProof="0">
                <a:ln>
                  <a:noFill/>
                </a:ln>
                <a:solidFill>
                  <a:srgbClr val="0070C0"/>
                </a:solidFill>
                <a:effectLst/>
                <a:uLnTx/>
                <a:uFillTx/>
                <a:latin typeface="Calibri" panose="020F0502020204030204"/>
                <a:ea typeface="+mn-ea"/>
                <a:cs typeface="+mn-cs"/>
              </a:rPr>
              <a:t> de la escuela.  Sabemos que pasarán tiempo participando en discusiones significativas e importantes con otros grupos de interés en relación al SPSA de la escuela, el Plan de seguridad, los presupuestos categóricos y escuchando a las peticiones del comité ELAC de la escuela.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srgbClr val="0070C0"/>
                </a:solidFill>
                <a:effectLst/>
                <a:uLnTx/>
                <a:uFillTx/>
                <a:latin typeface="Calibri" panose="020F0502020204030204"/>
                <a:ea typeface="+mn-ea"/>
                <a:cs typeface="+mn-cs"/>
              </a:rPr>
              <a:t>Informe al personal escolar si hay información adicional que necesita para tener un año exitoso como miembro de SSC/ELAC de la escuela.</a:t>
            </a:r>
          </a:p>
        </p:txBody>
      </p:sp>
      <p:sp>
        <p:nvSpPr>
          <p:cNvPr id="6" name="Title 1"/>
          <p:cNvSpPr txBox="1">
            <a:spLocks/>
          </p:cNvSpPr>
          <p:nvPr/>
        </p:nvSpPr>
        <p:spPr>
          <a:xfrm>
            <a:off x="6916413" y="523011"/>
            <a:ext cx="4122057" cy="1325563"/>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s-CO" sz="48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t>         Gracias líderes escolares</a:t>
            </a:r>
          </a:p>
        </p:txBody>
      </p:sp>
      <p:pic>
        <p:nvPicPr>
          <p:cNvPr id="8" name="Picture 7" descr="Recursos para mi clase: ¡OTRO PREMIO!: BEST BL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422" y="507879"/>
            <a:ext cx="1473035" cy="601393"/>
          </a:xfrm>
          <a:prstGeom prst="rect">
            <a:avLst/>
          </a:prstGeom>
        </p:spPr>
      </p:pic>
      <p:sp>
        <p:nvSpPr>
          <p:cNvPr id="9" name="Rectangle 8"/>
          <p:cNvSpPr/>
          <p:nvPr/>
        </p:nvSpPr>
        <p:spPr>
          <a:xfrm>
            <a:off x="5951096" y="1334125"/>
            <a:ext cx="704538" cy="46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344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777" y="305202"/>
            <a:ext cx="11512446"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solidFill>
                    <a:sysClr val="windowText" lastClr="000000"/>
                  </a:solidFill>
                  <a:prstDash val="solid"/>
                </a:ln>
                <a:solidFill>
                  <a:sysClr val="windowText" lastClr="000000"/>
                </a:solidFill>
                <a:effectLst>
                  <a:outerShdw blurRad="50000" dist="50800" dir="7500000" algn="tl">
                    <a:srgbClr val="000000">
                      <a:shade val="5000"/>
                      <a:alpha val="35000"/>
                    </a:srgbClr>
                  </a:outerShdw>
                </a:effectLst>
                <a:uLnTx/>
                <a:uFillTx/>
                <a:latin typeface="Calibri Light" panose="020F0302020204030204"/>
                <a:ea typeface="+mn-ea"/>
                <a:cs typeface="+mn-cs"/>
              </a:rPr>
              <a:t>QUESTIONS?                                     ¿</a:t>
            </a:r>
            <a:r>
              <a:rPr kumimoji="0" lang="es-MX" sz="4000" b="1" i="0" u="none" strike="noStrike" kern="1200" cap="none" spc="0" normalizeH="0" baseline="0" noProof="0" dirty="0">
                <a:ln w="19050">
                  <a:solidFill>
                    <a:sysClr val="windowText" lastClr="000000"/>
                  </a:solidFill>
                  <a:prstDash val="solid"/>
                </a:ln>
                <a:solidFill>
                  <a:sysClr val="windowText" lastClr="000000"/>
                </a:solidFill>
                <a:effectLst>
                  <a:outerShdw blurRad="50000" dist="50800" dir="7500000" algn="tl">
                    <a:srgbClr val="000000">
                      <a:shade val="5000"/>
                      <a:alpha val="35000"/>
                    </a:srgbClr>
                  </a:outerShdw>
                </a:effectLst>
                <a:uLnTx/>
                <a:uFillTx/>
                <a:latin typeface="Calibri Light" panose="020F0302020204030204"/>
                <a:ea typeface="+mn-ea"/>
                <a:cs typeface="+mn-cs"/>
              </a:rPr>
              <a:t>Preguntas</a:t>
            </a:r>
            <a:r>
              <a:rPr kumimoji="0" lang="en-US" sz="4000" b="1" i="0" u="none" strike="noStrike" kern="1200" cap="none" spc="0" normalizeH="0" baseline="0" noProof="0" dirty="0">
                <a:ln w="19050">
                  <a:solidFill>
                    <a:sysClr val="windowText" lastClr="000000"/>
                  </a:solidFill>
                  <a:prstDash val="solid"/>
                </a:ln>
                <a:solidFill>
                  <a:sysClr val="windowText" lastClr="000000"/>
                </a:solidFill>
                <a:effectLst>
                  <a:outerShdw blurRad="50000" dist="50800" dir="7500000" algn="tl">
                    <a:srgbClr val="000000">
                      <a:shade val="5000"/>
                      <a:alpha val="35000"/>
                    </a:srgbClr>
                  </a:outerShdw>
                </a:effectLst>
                <a:uLnTx/>
                <a:uFillTx/>
                <a:latin typeface="Calibri Light" panose="020F0302020204030204"/>
                <a:ea typeface="+mn-ea"/>
                <a:cs typeface="+mn-cs"/>
              </a:rPr>
              <a:t>?</a:t>
            </a:r>
          </a:p>
        </p:txBody>
      </p:sp>
      <p:sp>
        <p:nvSpPr>
          <p:cNvPr id="2" name="Rectangle 1"/>
          <p:cNvSpPr/>
          <p:nvPr/>
        </p:nvSpPr>
        <p:spPr>
          <a:xfrm>
            <a:off x="1109272" y="1573967"/>
            <a:ext cx="10313233" cy="284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2458387" y="1439055"/>
            <a:ext cx="7674964" cy="4886793"/>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789" y="2218545"/>
            <a:ext cx="6591803" cy="354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972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AB51E-CF49-49A2-B727-0E94A7EED107}"/>
              </a:ext>
            </a:extLst>
          </p:cNvPr>
          <p:cNvSpPr>
            <a:spLocks noGrp="1"/>
          </p:cNvSpPr>
          <p:nvPr>
            <p:ph type="title"/>
          </p:nvPr>
        </p:nvSpPr>
        <p:spPr>
          <a:xfrm>
            <a:off x="1226917" y="384003"/>
            <a:ext cx="10046826" cy="1770752"/>
          </a:xfrm>
        </p:spPr>
        <p:txBody>
          <a:bodyPr>
            <a:normAutofit/>
          </a:bodyPr>
          <a:lstStyle/>
          <a:p>
            <a:pPr algn="ctr"/>
            <a:r>
              <a:rPr lang="en-US" sz="3200" b="1" dirty="0">
                <a:solidFill>
                  <a:schemeClr val="tx1"/>
                </a:solidFill>
              </a:rPr>
              <a:t>   </a:t>
            </a:r>
            <a:r>
              <a:rPr lang="en-US" sz="3600" b="1" dirty="0">
                <a:solidFill>
                  <a:schemeClr val="tx1"/>
                </a:solidFill>
              </a:rPr>
              <a:t>Interpretation Services on Mobile Device </a:t>
            </a:r>
            <a:br>
              <a:rPr lang="en-US" sz="3600" b="1" dirty="0">
                <a:solidFill>
                  <a:schemeClr val="tx1"/>
                </a:solidFill>
              </a:rPr>
            </a:br>
            <a:r>
              <a:rPr lang="es-ES_tradnl" sz="3600" b="1" i="1" dirty="0">
                <a:solidFill>
                  <a:srgbClr val="0070C0"/>
                </a:solidFill>
              </a:rPr>
              <a:t>Servicios de Interpretación por Aparato Móvil</a:t>
            </a:r>
            <a:r>
              <a:rPr lang="es-ES_tradnl" sz="3600" b="1" dirty="0">
                <a:solidFill>
                  <a:schemeClr val="tx1"/>
                </a:solidFill>
              </a:rPr>
              <a:t> </a:t>
            </a:r>
            <a:endParaRPr lang="es-ES_tradnl" sz="3200" b="1" dirty="0">
              <a:solidFill>
                <a:schemeClr val="tx1"/>
              </a:solidFill>
            </a:endParaRPr>
          </a:p>
          <a:p>
            <a:pPr algn="ctr"/>
            <a:endParaRPr lang="en-US" sz="3600" b="1" dirty="0">
              <a:ea typeface="+mj-lt"/>
              <a:cs typeface="+mj-lt"/>
            </a:endParaRPr>
          </a:p>
        </p:txBody>
      </p:sp>
      <p:sp>
        <p:nvSpPr>
          <p:cNvPr id="7" name="Rectangle 6">
            <a:extLst>
              <a:ext uri="{FF2B5EF4-FFF2-40B4-BE49-F238E27FC236}">
                <a16:creationId xmlns:a16="http://schemas.microsoft.com/office/drawing/2014/main" id="{9080A38D-0CF5-4638-A60A-C8A3B5D0DE59}"/>
              </a:ext>
            </a:extLst>
          </p:cNvPr>
          <p:cNvSpPr/>
          <p:nvPr/>
        </p:nvSpPr>
        <p:spPr>
          <a:xfrm>
            <a:off x="1" y="1927488"/>
            <a:ext cx="12191998" cy="475798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5" descr="A screenshot of a cell phone&#10;&#10;Description generated with very high confidence">
            <a:extLst>
              <a:ext uri="{FF2B5EF4-FFF2-40B4-BE49-F238E27FC236}">
                <a16:creationId xmlns:a16="http://schemas.microsoft.com/office/drawing/2014/main" id="{54F48FCC-8114-4BE7-980C-B43C2BAFB45E}"/>
              </a:ext>
            </a:extLst>
          </p:cNvPr>
          <p:cNvPicPr>
            <a:picLocks noChangeAspect="1"/>
          </p:cNvPicPr>
          <p:nvPr/>
        </p:nvPicPr>
        <p:blipFill>
          <a:blip r:embed="rId3"/>
          <a:stretch>
            <a:fillRect/>
          </a:stretch>
        </p:blipFill>
        <p:spPr>
          <a:xfrm>
            <a:off x="238665" y="2179249"/>
            <a:ext cx="4094671" cy="1770753"/>
          </a:xfrm>
          <a:prstGeom prst="rect">
            <a:avLst/>
          </a:prstGeom>
        </p:spPr>
      </p:pic>
      <p:pic>
        <p:nvPicPr>
          <p:cNvPr id="9" name="Picture 9" descr="A screenshot of a cell phone&#10;&#10;Description generated with very high confidence">
            <a:extLst>
              <a:ext uri="{FF2B5EF4-FFF2-40B4-BE49-F238E27FC236}">
                <a16:creationId xmlns:a16="http://schemas.microsoft.com/office/drawing/2014/main" id="{D358BA86-22B3-4335-9D0B-62AAFB3ECB8C}"/>
              </a:ext>
            </a:extLst>
          </p:cNvPr>
          <p:cNvPicPr>
            <a:picLocks noChangeAspect="1"/>
          </p:cNvPicPr>
          <p:nvPr/>
        </p:nvPicPr>
        <p:blipFill>
          <a:blip r:embed="rId4"/>
          <a:stretch>
            <a:fillRect/>
          </a:stretch>
        </p:blipFill>
        <p:spPr>
          <a:xfrm>
            <a:off x="8735683" y="2162302"/>
            <a:ext cx="3131388" cy="2576528"/>
          </a:xfrm>
          <a:prstGeom prst="rect">
            <a:avLst/>
          </a:prstGeom>
        </p:spPr>
      </p:pic>
      <p:pic>
        <p:nvPicPr>
          <p:cNvPr id="12" name="Picture 12" descr="A picture containing drawing&#10;&#10;Description generated with very high confidence">
            <a:extLst>
              <a:ext uri="{FF2B5EF4-FFF2-40B4-BE49-F238E27FC236}">
                <a16:creationId xmlns:a16="http://schemas.microsoft.com/office/drawing/2014/main" id="{5D141A3C-A9C4-44BF-876F-3D40972D548C}"/>
              </a:ext>
            </a:extLst>
          </p:cNvPr>
          <p:cNvPicPr>
            <a:picLocks noChangeAspect="1"/>
          </p:cNvPicPr>
          <p:nvPr/>
        </p:nvPicPr>
        <p:blipFill>
          <a:blip r:embed="rId5"/>
          <a:stretch>
            <a:fillRect/>
          </a:stretch>
        </p:blipFill>
        <p:spPr>
          <a:xfrm>
            <a:off x="8850703" y="5803422"/>
            <a:ext cx="3160143" cy="786441"/>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8667E803-698C-4E9E-9279-6217BACDE2E4}"/>
              </a:ext>
            </a:extLst>
          </p:cNvPr>
          <p:cNvPicPr>
            <a:picLocks noChangeAspect="1"/>
          </p:cNvPicPr>
          <p:nvPr/>
        </p:nvPicPr>
        <p:blipFill>
          <a:blip r:embed="rId6"/>
          <a:stretch>
            <a:fillRect/>
          </a:stretch>
        </p:blipFill>
        <p:spPr>
          <a:xfrm>
            <a:off x="4638137" y="2004942"/>
            <a:ext cx="3763992" cy="3710758"/>
          </a:xfrm>
          <a:prstGeom prst="rect">
            <a:avLst/>
          </a:prstGeom>
        </p:spPr>
      </p:pic>
      <p:sp>
        <p:nvSpPr>
          <p:cNvPr id="13" name="Rectangle: Rounded Corners 12">
            <a:extLst>
              <a:ext uri="{FF2B5EF4-FFF2-40B4-BE49-F238E27FC236}">
                <a16:creationId xmlns:a16="http://schemas.microsoft.com/office/drawing/2014/main" id="{3155560F-D799-4B4B-AFD8-ECF63E3E7E05}"/>
              </a:ext>
            </a:extLst>
          </p:cNvPr>
          <p:cNvSpPr/>
          <p:nvPr/>
        </p:nvSpPr>
        <p:spPr>
          <a:xfrm>
            <a:off x="3395932" y="2943045"/>
            <a:ext cx="790754" cy="69011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E14A87BE-216C-4207-B669-FA50BF19337B}"/>
              </a:ext>
            </a:extLst>
          </p:cNvPr>
          <p:cNvSpPr/>
          <p:nvPr/>
        </p:nvSpPr>
        <p:spPr>
          <a:xfrm>
            <a:off x="5566912" y="3633158"/>
            <a:ext cx="1883433" cy="48883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C04342E8-0D2F-4108-B605-F2FD16906D6C}"/>
              </a:ext>
            </a:extLst>
          </p:cNvPr>
          <p:cNvSpPr/>
          <p:nvPr/>
        </p:nvSpPr>
        <p:spPr>
          <a:xfrm>
            <a:off x="10972800" y="5818516"/>
            <a:ext cx="1020791" cy="67573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CF58879D-8AF8-FE49-B7B7-8DC1163E5C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97643" y="706056"/>
            <a:ext cx="690904" cy="9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281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94" y="323850"/>
            <a:ext cx="10212176" cy="1302595"/>
          </a:xfrm>
        </p:spPr>
        <p:txBody>
          <a:bodyPr>
            <a:noAutofit/>
          </a:bodyPr>
          <a:lstStyle/>
          <a:p>
            <a:r>
              <a:rPr lang="en-US" sz="4000" b="1" dirty="0">
                <a:solidFill>
                  <a:schemeClr val="bg2">
                    <a:lumMod val="50000"/>
                  </a:schemeClr>
                </a:solidFill>
                <a:latin typeface="Arial" panose="020B0604020202020204" pitchFamily="34" charset="0"/>
                <a:cs typeface="Arial" panose="020B0604020202020204" pitchFamily="34" charset="0"/>
              </a:rPr>
              <a:t> LAUSD District Offices                                          </a:t>
            </a:r>
            <a:r>
              <a:rPr lang="es-MX" sz="4000" b="1" i="1" dirty="0">
                <a:solidFill>
                  <a:schemeClr val="tx1"/>
                </a:solidFill>
                <a:latin typeface="Arial" panose="020B0604020202020204" pitchFamily="34" charset="0"/>
                <a:cs typeface="Arial" panose="020B0604020202020204" pitchFamily="34" charset="0"/>
              </a:rPr>
              <a:t>Oficinas del Distrito de LAUSD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4128" y="6335058"/>
            <a:ext cx="584947" cy="584947"/>
          </a:xfrm>
          <a:prstGeom prst="rect">
            <a:avLst/>
          </a:prstGeom>
        </p:spPr>
      </p:pic>
      <p:sp>
        <p:nvSpPr>
          <p:cNvPr id="4" name="Content Placeholder 3"/>
          <p:cNvSpPr>
            <a:spLocks noGrp="1"/>
          </p:cNvSpPr>
          <p:nvPr>
            <p:ph idx="1"/>
          </p:nvPr>
        </p:nvSpPr>
        <p:spPr>
          <a:xfrm>
            <a:off x="344294" y="1951068"/>
            <a:ext cx="11546467" cy="4212622"/>
          </a:xfrm>
        </p:spPr>
        <p:txBody>
          <a:bodyPr vert="horz" lIns="0" tIns="45720" rIns="0" bIns="45720" rtlCol="0" anchor="t">
            <a:normAutofit lnSpcReduction="10000"/>
          </a:bodyPr>
          <a:lstStyle/>
          <a:p>
            <a:pPr marL="0" lvl="4" indent="0">
              <a:buNone/>
            </a:pPr>
            <a:r>
              <a:rPr lang="en-US" b="1" dirty="0">
                <a:solidFill>
                  <a:schemeClr val="bg2">
                    <a:lumMod val="50000"/>
                  </a:schemeClr>
                </a:solidFill>
                <a:latin typeface="Arial" panose="020B0604020202020204" pitchFamily="34" charset="0"/>
                <a:cs typeface="Arial" panose="020B0604020202020204" pitchFamily="34" charset="0"/>
              </a:rPr>
              <a:t>Los Angeles Unified School District	   Office of Parent and Community Services                    Division of Special Education</a:t>
            </a:r>
          </a:p>
          <a:p>
            <a:pPr marL="0" lvl="4" indent="0">
              <a:buNone/>
            </a:pPr>
            <a:r>
              <a:rPr lang="es-MX" b="1" i="1" dirty="0">
                <a:solidFill>
                  <a:schemeClr val="tx1"/>
                </a:solidFill>
                <a:latin typeface="Arial" panose="020B0604020202020204" pitchFamily="34" charset="0"/>
                <a:cs typeface="Arial" panose="020B0604020202020204" pitchFamily="34" charset="0"/>
              </a:rPr>
              <a:t>Distrito Escolar Unificado de Los Ángeles	   Oficina de Servicios para Padres y Comunidad         División de Educación Especial</a:t>
            </a:r>
          </a:p>
          <a:p>
            <a:pPr marL="0" lvl="5" indent="0" defTabSz="1035050">
              <a:buNone/>
            </a:pPr>
            <a:r>
              <a:rPr lang="en-US" dirty="0">
                <a:solidFill>
                  <a:schemeClr val="accent1"/>
                </a:solidFill>
                <a:latin typeface="Arial" panose="020B0604020202020204" pitchFamily="34" charset="0"/>
                <a:cs typeface="Arial" panose="020B0604020202020204" pitchFamily="34" charset="0"/>
                <a:hlinkClick r:id="rId4"/>
              </a:rPr>
              <a:t>https://achieve.lausd.net/resources</a:t>
            </a:r>
            <a:r>
              <a:rPr lang="en-US" dirty="0">
                <a:solidFill>
                  <a:schemeClr val="accent1"/>
                </a:solidFill>
                <a:latin typeface="Arial" panose="020B0604020202020204" pitchFamily="34" charset="0"/>
                <a:cs typeface="Arial" panose="020B0604020202020204" pitchFamily="34" charset="0"/>
              </a:rPr>
              <a:t>		   </a:t>
            </a:r>
            <a:r>
              <a:rPr lang="en-US" dirty="0">
                <a:solidFill>
                  <a:schemeClr val="accent1"/>
                </a:solidFill>
                <a:latin typeface="Arial" panose="020B0604020202020204" pitchFamily="34" charset="0"/>
                <a:cs typeface="Arial" panose="020B0604020202020204" pitchFamily="34" charset="0"/>
                <a:hlinkClick r:id="rId5"/>
              </a:rPr>
              <a:t>https://achieve.lausd.net/pcss</a:t>
            </a:r>
            <a:r>
              <a:rPr lang="en-US" dirty="0">
                <a:solidFill>
                  <a:schemeClr val="accent1"/>
                </a:solidFill>
                <a:latin typeface="Arial" panose="020B0604020202020204" pitchFamily="34" charset="0"/>
                <a:cs typeface="Arial" panose="020B0604020202020204" pitchFamily="34" charset="0"/>
              </a:rPr>
              <a:t>	                    </a:t>
            </a:r>
            <a:r>
              <a:rPr lang="en-US" dirty="0">
                <a:solidFill>
                  <a:schemeClr val="accent1"/>
                </a:solidFill>
                <a:latin typeface="Arial" panose="020B0604020202020204" pitchFamily="34" charset="0"/>
                <a:cs typeface="Arial" panose="020B0604020202020204" pitchFamily="34" charset="0"/>
                <a:hlinkClick r:id="rId6"/>
              </a:rPr>
              <a:t>https://achieve.lausd.net/Page/16606</a:t>
            </a:r>
            <a:endParaRPr lang="en-US" dirty="0">
              <a:solidFill>
                <a:schemeClr val="accent1"/>
              </a:solidFill>
              <a:latin typeface="Arial" panose="020B0604020202020204" pitchFamily="34" charset="0"/>
              <a:cs typeface="Arial" panose="020B0604020202020204" pitchFamily="34" charset="0"/>
            </a:endParaRPr>
          </a:p>
          <a:p>
            <a:pPr marL="0" lvl="1" indent="0"/>
            <a:endParaRPr lang="en-US" dirty="0">
              <a:solidFill>
                <a:schemeClr val="accent1"/>
              </a:solidFill>
              <a:latin typeface="Arial" panose="020B0604020202020204" pitchFamily="34" charset="0"/>
              <a:cs typeface="Arial" panose="020B0604020202020204" pitchFamily="34" charset="0"/>
            </a:endParaRPr>
          </a:p>
          <a:p>
            <a:pPr marL="0" lvl="1" indent="0">
              <a:buNone/>
            </a:pPr>
            <a:endParaRPr lang="en-US" dirty="0">
              <a:solidFill>
                <a:schemeClr val="accent1"/>
              </a:solidFill>
              <a:latin typeface="Arial" panose="020B0604020202020204" pitchFamily="34" charset="0"/>
              <a:cs typeface="Arial" panose="020B0604020202020204" pitchFamily="34" charset="0"/>
              <a:hlinkClick r:id="" action="ppaction://noaction"/>
            </a:endParaRPr>
          </a:p>
          <a:p>
            <a:pPr marL="0" lvl="1" indent="0"/>
            <a:endParaRPr lang="en-US" dirty="0">
              <a:solidFill>
                <a:schemeClr val="accent1"/>
              </a:solidFill>
              <a:latin typeface="Arial" panose="020B0604020202020204" pitchFamily="34" charset="0"/>
              <a:cs typeface="Arial" panose="020B0604020202020204" pitchFamily="34" charset="0"/>
              <a:hlinkClick r:id="" action="ppaction://noaction"/>
            </a:endParaRPr>
          </a:p>
          <a:p>
            <a:pPr marL="0" lvl="1" indent="0">
              <a:buNone/>
            </a:pPr>
            <a:endParaRPr lang="en-US" sz="800" b="1" dirty="0">
              <a:solidFill>
                <a:schemeClr val="accent1"/>
              </a:solidFill>
              <a:latin typeface="Arial" panose="020B0604020202020204" pitchFamily="34" charset="0"/>
              <a:cs typeface="Arial" panose="020B0604020202020204" pitchFamily="34" charset="0"/>
              <a:hlinkClick r:id="" action="ppaction://noaction"/>
            </a:endParaRPr>
          </a:p>
          <a:p>
            <a:pPr marL="0" lvl="1" indent="0">
              <a:buNone/>
            </a:pPr>
            <a:endParaRPr lang="en-US" sz="800" b="1" dirty="0">
              <a:solidFill>
                <a:schemeClr val="accent1"/>
              </a:solidFill>
              <a:latin typeface="Arial" panose="020B0604020202020204" pitchFamily="34" charset="0"/>
              <a:cs typeface="Arial" panose="020B0604020202020204" pitchFamily="34" charset="0"/>
              <a:hlinkClick r:id="" action="ppaction://noaction"/>
            </a:endParaRPr>
          </a:p>
          <a:p>
            <a:pPr marL="0" lvl="1" indent="0">
              <a:buNone/>
            </a:pPr>
            <a:r>
              <a:rPr lang="en-US" sz="1400" b="1" dirty="0">
                <a:solidFill>
                  <a:srgbClr val="FF0000"/>
                </a:solidFill>
                <a:latin typeface="Arial" panose="020B0604020202020204" pitchFamily="34" charset="0"/>
                <a:cs typeface="Arial" panose="020B0604020202020204" pitchFamily="34" charset="0"/>
              </a:rPr>
              <a:t>	</a:t>
            </a:r>
          </a:p>
          <a:p>
            <a:pPr marL="0" lvl="1" indent="0">
              <a:buNone/>
            </a:pPr>
            <a:r>
              <a:rPr lang="en-US" sz="1400" b="1" dirty="0">
                <a:solidFill>
                  <a:srgbClr val="FF0000"/>
                </a:solidFill>
                <a:latin typeface="Arial" panose="020B0604020202020204" pitchFamily="34" charset="0"/>
                <a:cs typeface="Arial" panose="020B0604020202020204" pitchFamily="34" charset="0"/>
              </a:rPr>
              <a:t>                   </a:t>
            </a:r>
            <a:r>
              <a:rPr lang="en-US" sz="1400" b="1" dirty="0">
                <a:solidFill>
                  <a:schemeClr val="bg2">
                    <a:lumMod val="50000"/>
                  </a:schemeClr>
                </a:solidFill>
                <a:latin typeface="Arial" panose="020B0604020202020204" pitchFamily="34" charset="0"/>
                <a:cs typeface="Arial" panose="020B0604020202020204" pitchFamily="34" charset="0"/>
              </a:rPr>
              <a:t>Multilingual and Multicultural Education Department		Student Health and Human Services</a:t>
            </a:r>
          </a:p>
          <a:p>
            <a:pPr marL="0" lvl="1" indent="0">
              <a:buNone/>
            </a:pPr>
            <a:r>
              <a:rPr lang="es-ES" sz="1400" b="1" dirty="0">
                <a:solidFill>
                  <a:schemeClr val="tx1"/>
                </a:solidFill>
                <a:latin typeface="Arial" panose="020B0604020202020204" pitchFamily="34" charset="0"/>
                <a:cs typeface="Arial" panose="020B0604020202020204" pitchFamily="34" charset="0"/>
              </a:rPr>
              <a:t>	</a:t>
            </a:r>
            <a:r>
              <a:rPr lang="es-ES" sz="1400" b="1" i="1" dirty="0">
                <a:solidFill>
                  <a:schemeClr val="tx1"/>
                </a:solidFill>
                <a:latin typeface="Arial" panose="020B0604020202020204" pitchFamily="34" charset="0"/>
                <a:cs typeface="Arial" panose="020B0604020202020204" pitchFamily="34" charset="0"/>
              </a:rPr>
              <a:t>Departamento de Educación Multilingüe y Multicultural	Salud Estudiantil y Servicios Humanos</a:t>
            </a:r>
            <a:endParaRPr lang="en-US" sz="1400" b="1" i="1" dirty="0">
              <a:solidFill>
                <a:schemeClr val="tx1"/>
              </a:solidFill>
              <a:latin typeface="Arial" panose="020B0604020202020204" pitchFamily="34" charset="0"/>
              <a:cs typeface="Arial" panose="020B0604020202020204" pitchFamily="34" charset="0"/>
              <a:hlinkClick r:id="rId5"/>
            </a:endParaRPr>
          </a:p>
          <a:p>
            <a:pPr marL="914400" lvl="1" indent="0">
              <a:buNone/>
            </a:pPr>
            <a:r>
              <a:rPr lang="en-US" dirty="0">
                <a:solidFill>
                  <a:schemeClr val="accent1"/>
                </a:solidFill>
                <a:latin typeface="Arial" panose="020B0604020202020204" pitchFamily="34" charset="0"/>
                <a:cs typeface="Arial" panose="020B0604020202020204" pitchFamily="34" charset="0"/>
                <a:hlinkClick r:id="rId7"/>
              </a:rPr>
              <a:t>https://achieve.lausd.net/mmed#spn-content</a:t>
            </a:r>
            <a:r>
              <a:rPr lang="en-US" dirty="0">
                <a:solidFill>
                  <a:schemeClr val="accent1"/>
                </a:solidFill>
                <a:latin typeface="Arial" panose="020B0604020202020204" pitchFamily="34" charset="0"/>
                <a:cs typeface="Arial" panose="020B0604020202020204" pitchFamily="34" charset="0"/>
              </a:rPr>
              <a:t>		</a:t>
            </a:r>
            <a:r>
              <a:rPr lang="en-US" dirty="0">
                <a:solidFill>
                  <a:schemeClr val="accent1"/>
                </a:solidFill>
                <a:latin typeface="Arial" panose="020B0604020202020204" pitchFamily="34" charset="0"/>
                <a:cs typeface="Arial" panose="020B0604020202020204" pitchFamily="34" charset="0"/>
                <a:hlinkClick r:id="rId8"/>
              </a:rPr>
              <a:t>https://achieve.lausd.net/Page/11883</a:t>
            </a:r>
            <a:endParaRPr lang="en-US" dirty="0">
              <a:solidFill>
                <a:schemeClr val="accent1"/>
              </a:solidFill>
              <a:latin typeface="Arial" panose="020B0604020202020204" pitchFamily="34" charset="0"/>
              <a:cs typeface="Arial" panose="020B0604020202020204" pitchFamily="34" charset="0"/>
            </a:endParaRPr>
          </a:p>
          <a:p>
            <a:pPr marL="0" lvl="1" indent="0">
              <a:buNone/>
            </a:pPr>
            <a:endParaRPr lang="en-US" dirty="0">
              <a:solidFill>
                <a:schemeClr val="accent1"/>
              </a:solidFill>
              <a:latin typeface="Arial" panose="020B0604020202020204" pitchFamily="34" charset="0"/>
              <a:cs typeface="Arial" panose="020B0604020202020204" pitchFamily="34" charset="0"/>
            </a:endParaRPr>
          </a:p>
          <a:p>
            <a:pPr marL="0" lvl="1" indent="0">
              <a:buNone/>
            </a:pPr>
            <a:endParaRPr lang="en-US" dirty="0">
              <a:solidFill>
                <a:schemeClr val="accent1"/>
              </a:solidFill>
              <a:latin typeface="Arial" panose="020B0604020202020204" pitchFamily="34" charset="0"/>
              <a:cs typeface="Arial" panose="020B0604020202020204" pitchFamily="34" charset="0"/>
            </a:endParaRPr>
          </a:p>
          <a:p>
            <a:pPr marL="287020" lvl="1" indent="0">
              <a:buNone/>
            </a:pPr>
            <a:r>
              <a:rPr lang="en-US" dirty="0">
                <a:solidFill>
                  <a:schemeClr val="accent1"/>
                </a:solidFill>
                <a:latin typeface="Arial" panose="020B0604020202020204" pitchFamily="34" charset="0"/>
                <a:cs typeface="Arial" panose="020B0604020202020204" pitchFamily="34" charset="0"/>
              </a:rPr>
              <a:t>		</a:t>
            </a:r>
          </a:p>
          <a:p>
            <a:pPr marL="0" lvl="1" indent="0">
              <a:buNone/>
            </a:pPr>
            <a:endParaRPr lang="en-US" dirty="0">
              <a:solidFill>
                <a:schemeClr val="accent1"/>
              </a:solidFill>
              <a:latin typeface="Arial" panose="020B0604020202020204" pitchFamily="34" charset="0"/>
              <a:cs typeface="Arial" panose="020B0604020202020204" pitchFamily="34" charset="0"/>
            </a:endParaRPr>
          </a:p>
          <a:p>
            <a:pPr marL="0" lvl="1" indent="0"/>
            <a:endParaRPr lang="en-US" dirty="0">
              <a:solidFill>
                <a:schemeClr val="accent1"/>
              </a:solidFill>
              <a:latin typeface="Arial" panose="020B0604020202020204" pitchFamily="34" charset="0"/>
              <a:cs typeface="Arial" panose="020B0604020202020204" pitchFamily="34" charset="0"/>
            </a:endParaRPr>
          </a:p>
          <a:p>
            <a:pPr marL="0" lvl="1" indent="0"/>
            <a:endParaRPr lang="en-US" dirty="0">
              <a:solidFill>
                <a:schemeClr val="accent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9"/>
          <a:stretch>
            <a:fillRect/>
          </a:stretch>
        </p:blipFill>
        <p:spPr>
          <a:xfrm>
            <a:off x="842727" y="2804567"/>
            <a:ext cx="1692911" cy="854031"/>
          </a:xfrm>
          <a:prstGeom prst="rect">
            <a:avLst/>
          </a:prstGeom>
          <a:ln w="28575">
            <a:solidFill>
              <a:schemeClr val="tx1"/>
            </a:solidFill>
          </a:ln>
        </p:spPr>
      </p:pic>
      <p:pic>
        <p:nvPicPr>
          <p:cNvPr id="5" name="Picture 4"/>
          <p:cNvPicPr>
            <a:picLocks noChangeAspect="1"/>
          </p:cNvPicPr>
          <p:nvPr/>
        </p:nvPicPr>
        <p:blipFill>
          <a:blip r:embed="rId10"/>
          <a:stretch>
            <a:fillRect/>
          </a:stretch>
        </p:blipFill>
        <p:spPr>
          <a:xfrm>
            <a:off x="4996368" y="2850135"/>
            <a:ext cx="1686143" cy="829486"/>
          </a:xfrm>
          <a:prstGeom prst="rect">
            <a:avLst/>
          </a:prstGeom>
          <a:ln w="28575">
            <a:solidFill>
              <a:schemeClr val="tx1"/>
            </a:solidFill>
          </a:ln>
        </p:spPr>
      </p:pic>
      <p:pic>
        <p:nvPicPr>
          <p:cNvPr id="6" name="Picture 5"/>
          <p:cNvPicPr>
            <a:picLocks noChangeAspect="1"/>
          </p:cNvPicPr>
          <p:nvPr/>
        </p:nvPicPr>
        <p:blipFill>
          <a:blip r:embed="rId11"/>
          <a:stretch>
            <a:fillRect/>
          </a:stretch>
        </p:blipFill>
        <p:spPr>
          <a:xfrm>
            <a:off x="9032439" y="2850135"/>
            <a:ext cx="1736037" cy="875787"/>
          </a:xfrm>
          <a:prstGeom prst="rect">
            <a:avLst/>
          </a:prstGeom>
          <a:ln w="28575">
            <a:solidFill>
              <a:schemeClr val="tx1"/>
            </a:solidFill>
          </a:ln>
        </p:spPr>
      </p:pic>
      <p:pic>
        <p:nvPicPr>
          <p:cNvPr id="8" name="Picture 7"/>
          <p:cNvPicPr>
            <a:picLocks noChangeAspect="1"/>
          </p:cNvPicPr>
          <p:nvPr/>
        </p:nvPicPr>
        <p:blipFill>
          <a:blip r:embed="rId12"/>
          <a:stretch>
            <a:fillRect/>
          </a:stretch>
        </p:blipFill>
        <p:spPr>
          <a:xfrm>
            <a:off x="2535638" y="4984258"/>
            <a:ext cx="1562181" cy="797562"/>
          </a:xfrm>
          <a:prstGeom prst="rect">
            <a:avLst/>
          </a:prstGeom>
          <a:ln w="28575">
            <a:solidFill>
              <a:schemeClr val="tx1"/>
            </a:solidFill>
          </a:ln>
        </p:spPr>
      </p:pic>
      <p:pic>
        <p:nvPicPr>
          <p:cNvPr id="9" name="Picture 8"/>
          <p:cNvPicPr>
            <a:picLocks noChangeAspect="1"/>
          </p:cNvPicPr>
          <p:nvPr/>
        </p:nvPicPr>
        <p:blipFill>
          <a:blip r:embed="rId13"/>
          <a:stretch>
            <a:fillRect/>
          </a:stretch>
        </p:blipFill>
        <p:spPr>
          <a:xfrm>
            <a:off x="7831024" y="5030625"/>
            <a:ext cx="1700680" cy="854075"/>
          </a:xfrm>
          <a:prstGeom prst="rect">
            <a:avLst/>
          </a:prstGeom>
          <a:ln w="28575">
            <a:solidFill>
              <a:schemeClr val="tx1"/>
            </a:solidFill>
          </a:ln>
        </p:spPr>
      </p:pic>
      <p:sp>
        <p:nvSpPr>
          <p:cNvPr id="10" name="Slide Number Placeholder 9">
            <a:extLst>
              <a:ext uri="{FF2B5EF4-FFF2-40B4-BE49-F238E27FC236}">
                <a16:creationId xmlns:a16="http://schemas.microsoft.com/office/drawing/2014/main" id="{FF090ED9-2ADE-4DBD-A9EC-BC8AF31F651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26199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055705895"/>
              </p:ext>
            </p:extLst>
          </p:nvPr>
        </p:nvGraphicFramePr>
        <p:xfrm>
          <a:off x="2908091" y="2332533"/>
          <a:ext cx="7120329" cy="2306625"/>
        </p:xfrm>
        <a:graphic>
          <a:graphicData uri="http://schemas.openxmlformats.org/drawingml/2006/table">
            <a:tbl>
              <a:tblPr firstRow="1" firstCol="1" lastRow="1" lastCol="1" bandRow="1" bandCol="1">
                <a:tableStyleId>{5940675A-B579-460E-94D1-54222C63F5DA}</a:tableStyleId>
              </a:tblPr>
              <a:tblGrid>
                <a:gridCol w="1479215">
                  <a:extLst>
                    <a:ext uri="{9D8B030D-6E8A-4147-A177-3AD203B41FA5}">
                      <a16:colId xmlns:a16="http://schemas.microsoft.com/office/drawing/2014/main" val="2834713473"/>
                    </a:ext>
                  </a:extLst>
                </a:gridCol>
                <a:gridCol w="1798725">
                  <a:extLst>
                    <a:ext uri="{9D8B030D-6E8A-4147-A177-3AD203B41FA5}">
                      <a16:colId xmlns:a16="http://schemas.microsoft.com/office/drawing/2014/main" val="1103627727"/>
                    </a:ext>
                  </a:extLst>
                </a:gridCol>
                <a:gridCol w="2047234">
                  <a:extLst>
                    <a:ext uri="{9D8B030D-6E8A-4147-A177-3AD203B41FA5}">
                      <a16:colId xmlns:a16="http://schemas.microsoft.com/office/drawing/2014/main" val="1526198786"/>
                    </a:ext>
                  </a:extLst>
                </a:gridCol>
                <a:gridCol w="1795155">
                  <a:extLst>
                    <a:ext uri="{9D8B030D-6E8A-4147-A177-3AD203B41FA5}">
                      <a16:colId xmlns:a16="http://schemas.microsoft.com/office/drawing/2014/main" val="3781207316"/>
                    </a:ext>
                  </a:extLst>
                </a:gridCol>
              </a:tblGrid>
              <a:tr h="334158">
                <a:tc>
                  <a:txBody>
                    <a:bodyPr/>
                    <a:lstStyle/>
                    <a:p>
                      <a:pPr marL="34925" marR="0">
                        <a:lnSpc>
                          <a:spcPts val="1560"/>
                        </a:lnSpc>
                        <a:spcBef>
                          <a:spcPts val="0"/>
                        </a:spcBef>
                        <a:spcAft>
                          <a:spcPts val="0"/>
                        </a:spcAft>
                      </a:pPr>
                      <a:r>
                        <a:rPr lang="en-US" sz="1400" spc="-10" dirty="0">
                          <a:effectLst/>
                        </a:rPr>
                        <a:t>Local</a:t>
                      </a:r>
                      <a:r>
                        <a:rPr lang="en-US" sz="1400" spc="-5" dirty="0">
                          <a:effectLst/>
                        </a:rPr>
                        <a:t> District</a:t>
                      </a:r>
                      <a:r>
                        <a:rPr lang="en-US" sz="1400" spc="-10" dirty="0">
                          <a:effectLst/>
                        </a:rPr>
                        <a:t> </a:t>
                      </a:r>
                      <a:r>
                        <a:rPr lang="en-US" sz="1400" spc="-15" dirty="0">
                          <a:effectLst/>
                        </a:rPr>
                        <a:t>East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6860" marR="0">
                        <a:lnSpc>
                          <a:spcPts val="1560"/>
                        </a:lnSpc>
                        <a:spcBef>
                          <a:spcPts val="0"/>
                        </a:spcBef>
                        <a:spcAft>
                          <a:spcPts val="0"/>
                        </a:spcAft>
                      </a:pPr>
                      <a:r>
                        <a:rPr lang="en-US" sz="1400" spc="-5" dirty="0">
                          <a:effectLst/>
                        </a:rPr>
                        <a:t>Elsa Tinoco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3050" marR="0">
                        <a:lnSpc>
                          <a:spcPts val="1560"/>
                        </a:lnSpc>
                        <a:spcBef>
                          <a:spcPts val="0"/>
                        </a:spcBef>
                        <a:spcAft>
                          <a:spcPts val="0"/>
                        </a:spcAft>
                      </a:pPr>
                      <a:r>
                        <a:rPr lang="en-US" sz="1400" b="0" u="sng" dirty="0">
                          <a:solidFill>
                            <a:schemeClr val="accent2">
                              <a:lumMod val="75000"/>
                            </a:schemeClr>
                          </a:solidFill>
                          <a:effectLst/>
                          <a:latin typeface="+mn-lt"/>
                          <a:ea typeface="Calibri" panose="020F0502020204030204" pitchFamily="34" charset="0"/>
                          <a:cs typeface="Times New Roman" panose="02020603050405020304" pitchFamily="18" charset="0"/>
                        </a:rPr>
                        <a:t>evt6292@lausd.net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03505" marR="0">
                        <a:lnSpc>
                          <a:spcPts val="1560"/>
                        </a:lnSpc>
                        <a:spcBef>
                          <a:spcPts val="0"/>
                        </a:spcBef>
                        <a:spcAft>
                          <a:spcPts val="0"/>
                        </a:spcAft>
                      </a:pPr>
                      <a:r>
                        <a:rPr lang="en-US" sz="1400" spc="-5" dirty="0">
                          <a:effectLst/>
                        </a:rPr>
                        <a:t>(323)</a:t>
                      </a:r>
                      <a:r>
                        <a:rPr lang="en-US" sz="1400" spc="10" dirty="0">
                          <a:effectLst/>
                        </a:rPr>
                        <a:t> </a:t>
                      </a:r>
                      <a:r>
                        <a:rPr lang="en-US" sz="1400" spc="-5" dirty="0">
                          <a:effectLst/>
                        </a:rPr>
                        <a:t>224-3100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46629951"/>
                  </a:ext>
                </a:extLst>
              </a:tr>
              <a:tr h="335156">
                <a:tc>
                  <a:txBody>
                    <a:bodyPr/>
                    <a:lstStyle/>
                    <a:p>
                      <a:pPr marL="34925" marR="0">
                        <a:lnSpc>
                          <a:spcPts val="1570"/>
                        </a:lnSpc>
                        <a:spcBef>
                          <a:spcPts val="0"/>
                        </a:spcBef>
                        <a:spcAft>
                          <a:spcPts val="0"/>
                        </a:spcAft>
                      </a:pPr>
                      <a:r>
                        <a:rPr lang="en-US" sz="1400" spc="-10" dirty="0">
                          <a:effectLst/>
                        </a:rPr>
                        <a:t>Local</a:t>
                      </a:r>
                      <a:r>
                        <a:rPr lang="en-US" sz="1400" spc="-5" dirty="0">
                          <a:effectLst/>
                        </a:rPr>
                        <a:t> District</a:t>
                      </a:r>
                      <a:r>
                        <a:rPr lang="en-US" sz="1400" spc="-10" dirty="0">
                          <a:effectLst/>
                        </a:rPr>
                        <a:t> </a:t>
                      </a:r>
                      <a:r>
                        <a:rPr lang="en-US" sz="1400" spc="-5" dirty="0">
                          <a:effectLst/>
                        </a:rPr>
                        <a:t>Northeast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6860" marR="0">
                        <a:lnSpc>
                          <a:spcPts val="1570"/>
                        </a:lnSpc>
                        <a:spcBef>
                          <a:spcPts val="0"/>
                        </a:spcBef>
                        <a:spcAft>
                          <a:spcPts val="0"/>
                        </a:spcAft>
                      </a:pPr>
                      <a:r>
                        <a:rPr lang="en-US" sz="1400" spc="-10" dirty="0">
                          <a:effectLst/>
                        </a:rPr>
                        <a:t>Patrizia </a:t>
                      </a:r>
                      <a:r>
                        <a:rPr lang="en-US" sz="1400" spc="-10" dirty="0" err="1">
                          <a:effectLst/>
                        </a:rPr>
                        <a:t>Puccio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3050" marR="0">
                        <a:lnSpc>
                          <a:spcPts val="1565"/>
                        </a:lnSpc>
                        <a:spcBef>
                          <a:spcPts val="0"/>
                        </a:spcBef>
                        <a:spcAft>
                          <a:spcPts val="0"/>
                        </a:spcAft>
                      </a:pPr>
                      <a:r>
                        <a:rPr lang="en-US" sz="1400" b="0" u="sng" dirty="0">
                          <a:solidFill>
                            <a:schemeClr val="accent2">
                              <a:lumMod val="75000"/>
                            </a:schemeClr>
                          </a:solidFill>
                          <a:effectLst/>
                          <a:latin typeface="+mn-lt"/>
                          <a:ea typeface="Calibri" panose="020F0502020204030204" pitchFamily="34" charset="0"/>
                          <a:cs typeface="Times New Roman" panose="02020603050405020304" pitchFamily="18" charset="0"/>
                        </a:rPr>
                        <a:t>ppuccio@lausd.net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03505" marR="0">
                        <a:lnSpc>
                          <a:spcPts val="1565"/>
                        </a:lnSpc>
                        <a:spcBef>
                          <a:spcPts val="0"/>
                        </a:spcBef>
                        <a:spcAft>
                          <a:spcPts val="0"/>
                        </a:spcAft>
                      </a:pPr>
                      <a:r>
                        <a:rPr lang="en-US" sz="1400" spc="-5" dirty="0">
                          <a:effectLst/>
                        </a:rPr>
                        <a:t>(818)</a:t>
                      </a:r>
                      <a:r>
                        <a:rPr lang="en-US" sz="1400" spc="10" dirty="0">
                          <a:effectLst/>
                        </a:rPr>
                        <a:t> </a:t>
                      </a:r>
                      <a:r>
                        <a:rPr lang="en-US" sz="1400" spc="-5" dirty="0">
                          <a:effectLst/>
                        </a:rPr>
                        <a:t>252-5400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5032573"/>
                  </a:ext>
                </a:extLst>
              </a:tr>
              <a:tr h="335156">
                <a:tc>
                  <a:txBody>
                    <a:bodyPr/>
                    <a:lstStyle/>
                    <a:p>
                      <a:pPr marL="34925" marR="0">
                        <a:lnSpc>
                          <a:spcPts val="1565"/>
                        </a:lnSpc>
                        <a:spcBef>
                          <a:spcPts val="0"/>
                        </a:spcBef>
                        <a:spcAft>
                          <a:spcPts val="0"/>
                        </a:spcAft>
                      </a:pPr>
                      <a:r>
                        <a:rPr lang="en-US" sz="1400" spc="-10" dirty="0">
                          <a:effectLst/>
                        </a:rPr>
                        <a:t>Local</a:t>
                      </a:r>
                      <a:r>
                        <a:rPr lang="en-US" sz="1400" spc="-5" dirty="0">
                          <a:effectLst/>
                        </a:rPr>
                        <a:t> District</a:t>
                      </a:r>
                      <a:r>
                        <a:rPr lang="en-US" sz="1400" spc="-10" dirty="0">
                          <a:effectLst/>
                        </a:rPr>
                        <a:t> </a:t>
                      </a:r>
                      <a:r>
                        <a:rPr lang="en-US" sz="1400" spc="-5" dirty="0">
                          <a:effectLst/>
                        </a:rPr>
                        <a:t>Northwest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6860" marR="0">
                        <a:lnSpc>
                          <a:spcPts val="1565"/>
                        </a:lnSpc>
                        <a:spcBef>
                          <a:spcPts val="0"/>
                        </a:spcBef>
                        <a:spcAft>
                          <a:spcPts val="0"/>
                        </a:spcAft>
                      </a:pPr>
                      <a:r>
                        <a:rPr lang="en-US" sz="1400" dirty="0">
                          <a:effectLst/>
                        </a:rPr>
                        <a:t>Gonsalo </a:t>
                      </a:r>
                      <a:r>
                        <a:rPr lang="en-US" sz="1400" dirty="0" err="1">
                          <a:effectLst/>
                        </a:rPr>
                        <a:t>Garay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3050" marR="0">
                        <a:lnSpc>
                          <a:spcPts val="1565"/>
                        </a:lnSpc>
                        <a:spcBef>
                          <a:spcPts val="0"/>
                        </a:spcBef>
                        <a:spcAft>
                          <a:spcPts val="0"/>
                        </a:spcAft>
                      </a:pPr>
                      <a:r>
                        <a:rPr lang="en-US" sz="1400" b="0" u="sng" dirty="0">
                          <a:solidFill>
                            <a:schemeClr val="accent2">
                              <a:lumMod val="75000"/>
                            </a:schemeClr>
                          </a:solidFill>
                          <a:effectLst/>
                          <a:latin typeface="+mn-lt"/>
                          <a:hlinkClick r:id="rId3">
                            <a:extLst>
                              <a:ext uri="{A12FA001-AC4F-418D-AE19-62706E023703}">
                                <ahyp:hlinkClr xmlns:ahyp="http://schemas.microsoft.com/office/drawing/2018/hyperlinkcolor" val="tx"/>
                              </a:ext>
                            </a:extLst>
                          </a:hlinkClick>
                        </a:rPr>
                        <a:t>ggg9445@lausd.net</a:t>
                      </a:r>
                      <a:r>
                        <a:rPr lang="en-US" sz="1400" b="0" dirty="0">
                          <a:solidFill>
                            <a:schemeClr val="accent2">
                              <a:lumMod val="75000"/>
                            </a:schemeClr>
                          </a:solidFill>
                          <a:effectLst/>
                          <a:latin typeface="+mn-lt"/>
                        </a:rPr>
                        <a:t> </a:t>
                      </a:r>
                      <a:endParaRPr lang="en-US" sz="1100" b="0" dirty="0">
                        <a:solidFill>
                          <a:schemeClr val="accent2">
                            <a:lumMod val="75000"/>
                          </a:schemeClr>
                        </a:solidFill>
                        <a:effectLst/>
                        <a:latin typeface="+mn-lt"/>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03505" marR="0">
                        <a:lnSpc>
                          <a:spcPts val="1565"/>
                        </a:lnSpc>
                        <a:spcBef>
                          <a:spcPts val="0"/>
                        </a:spcBef>
                        <a:spcAft>
                          <a:spcPts val="0"/>
                        </a:spcAft>
                      </a:pPr>
                      <a:r>
                        <a:rPr lang="en-US" sz="1400" spc="-5" dirty="0">
                          <a:effectLst/>
                        </a:rPr>
                        <a:t>(818)</a:t>
                      </a:r>
                      <a:r>
                        <a:rPr lang="en-US" sz="1400" spc="10" dirty="0">
                          <a:effectLst/>
                        </a:rPr>
                        <a:t> </a:t>
                      </a:r>
                      <a:r>
                        <a:rPr lang="en-US" sz="1400" spc="-5" dirty="0">
                          <a:effectLst/>
                        </a:rPr>
                        <a:t>654-3600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9969995"/>
                  </a:ext>
                </a:extLst>
              </a:tr>
              <a:tr h="335156">
                <a:tc>
                  <a:txBody>
                    <a:bodyPr/>
                    <a:lstStyle/>
                    <a:p>
                      <a:pPr marL="34925" marR="0">
                        <a:lnSpc>
                          <a:spcPts val="1565"/>
                        </a:lnSpc>
                        <a:spcBef>
                          <a:spcPts val="0"/>
                        </a:spcBef>
                        <a:spcAft>
                          <a:spcPts val="0"/>
                        </a:spcAft>
                      </a:pPr>
                      <a:r>
                        <a:rPr lang="en-US" sz="1400" spc="-10" dirty="0">
                          <a:effectLst/>
                        </a:rPr>
                        <a:t>Local</a:t>
                      </a:r>
                      <a:r>
                        <a:rPr lang="en-US" sz="1400" spc="-5" dirty="0">
                          <a:effectLst/>
                        </a:rPr>
                        <a:t> District</a:t>
                      </a:r>
                      <a:r>
                        <a:rPr lang="en-US" sz="1400" spc="-10" dirty="0">
                          <a:effectLst/>
                        </a:rPr>
                        <a:t> </a:t>
                      </a:r>
                      <a:r>
                        <a:rPr lang="en-US" sz="1400" spc="-20" dirty="0">
                          <a:effectLst/>
                        </a:rPr>
                        <a:t>West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1305" marR="0" algn="l" defTabSz="914400" rtl="0" eaLnBrk="1" latinLnBrk="0" hangingPunct="1">
                        <a:lnSpc>
                          <a:spcPts val="1565"/>
                        </a:lnSpc>
                        <a:spcBef>
                          <a:spcPts val="0"/>
                        </a:spcBef>
                        <a:spcAft>
                          <a:spcPts val="0"/>
                        </a:spcAft>
                      </a:pPr>
                      <a:r>
                        <a:rPr lang="en-US" sz="1400" kern="1200" spc="-10" dirty="0">
                          <a:solidFill>
                            <a:schemeClr val="tx1"/>
                          </a:solidFill>
                          <a:effectLst/>
                          <a:latin typeface="+mn-lt"/>
                          <a:ea typeface="+mn-ea"/>
                          <a:cs typeface="+mn-cs"/>
                        </a:rPr>
                        <a:t>Traci Calhoun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3050" marR="0">
                        <a:lnSpc>
                          <a:spcPts val="1565"/>
                        </a:lnSpc>
                        <a:spcBef>
                          <a:spcPts val="0"/>
                        </a:spcBef>
                        <a:spcAft>
                          <a:spcPts val="0"/>
                        </a:spcAft>
                      </a:pPr>
                      <a:r>
                        <a:rPr lang="en-US" sz="1400" b="0" u="sng" spc="-5" dirty="0">
                          <a:solidFill>
                            <a:schemeClr val="accent2">
                              <a:lumMod val="75000"/>
                            </a:schemeClr>
                          </a:solidFill>
                          <a:effectLst/>
                          <a:latin typeface="+mn-lt"/>
                          <a:hlinkClick r:id="rId4">
                            <a:extLst>
                              <a:ext uri="{A12FA001-AC4F-418D-AE19-62706E023703}">
                                <ahyp:hlinkClr xmlns:ahyp="http://schemas.microsoft.com/office/drawing/2018/hyperlinkcolor" val="tx"/>
                              </a:ext>
                            </a:extLst>
                          </a:hlinkClick>
                        </a:rPr>
                        <a:t>tlc4182@lausd.net</a:t>
                      </a:r>
                      <a:endParaRPr lang="en-US" sz="1100" b="0" dirty="0">
                        <a:solidFill>
                          <a:schemeClr val="accent2">
                            <a:lumMod val="75000"/>
                          </a:schemeClr>
                        </a:solidFill>
                        <a:effectLst/>
                        <a:latin typeface="+mn-lt"/>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12395" marR="0">
                        <a:lnSpc>
                          <a:spcPts val="1565"/>
                        </a:lnSpc>
                        <a:spcBef>
                          <a:spcPts val="0"/>
                        </a:spcBef>
                        <a:spcAft>
                          <a:spcPts val="0"/>
                        </a:spcAft>
                      </a:pPr>
                      <a:r>
                        <a:rPr lang="en-US" sz="1400" spc="-5" dirty="0">
                          <a:effectLst/>
                        </a:rPr>
                        <a:t>(310)</a:t>
                      </a:r>
                      <a:r>
                        <a:rPr lang="en-US" sz="1400" spc="10" dirty="0">
                          <a:effectLst/>
                        </a:rPr>
                        <a:t> </a:t>
                      </a:r>
                      <a:r>
                        <a:rPr lang="en-US" sz="1400" spc="-5" dirty="0">
                          <a:effectLst/>
                        </a:rPr>
                        <a:t>914-2100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9041090"/>
                  </a:ext>
                </a:extLst>
              </a:tr>
              <a:tr h="417537">
                <a:tc>
                  <a:txBody>
                    <a:bodyPr/>
                    <a:lstStyle/>
                    <a:p>
                      <a:pPr marL="34925" marR="0">
                        <a:lnSpc>
                          <a:spcPts val="1565"/>
                        </a:lnSpc>
                        <a:spcBef>
                          <a:spcPts val="0"/>
                        </a:spcBef>
                        <a:spcAft>
                          <a:spcPts val="0"/>
                        </a:spcAft>
                      </a:pPr>
                      <a:r>
                        <a:rPr lang="en-US" sz="1400" spc="-10" dirty="0">
                          <a:effectLst/>
                        </a:rPr>
                        <a:t>Local</a:t>
                      </a:r>
                      <a:r>
                        <a:rPr lang="en-US" sz="1400" spc="-5" dirty="0">
                          <a:effectLst/>
                        </a:rPr>
                        <a:t> District</a:t>
                      </a:r>
                      <a:r>
                        <a:rPr lang="en-US" sz="1400" spc="-10" dirty="0">
                          <a:effectLst/>
                        </a:rPr>
                        <a:t> </a:t>
                      </a:r>
                      <a:r>
                        <a:rPr lang="en-US" sz="1400" spc="-5" dirty="0">
                          <a:effectLst/>
                        </a:rPr>
                        <a:t>South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1305" marR="0" algn="l" defTabSz="914400" rtl="0" eaLnBrk="1" latinLnBrk="0" hangingPunct="1">
                        <a:lnSpc>
                          <a:spcPts val="1565"/>
                        </a:lnSpc>
                        <a:spcBef>
                          <a:spcPts val="0"/>
                        </a:spcBef>
                        <a:spcAft>
                          <a:spcPts val="0"/>
                        </a:spcAft>
                      </a:pPr>
                      <a:r>
                        <a:rPr lang="en-US" sz="1400" kern="1200" spc="-10" dirty="0">
                          <a:solidFill>
                            <a:schemeClr val="tx1"/>
                          </a:solidFill>
                          <a:effectLst/>
                          <a:latin typeface="+mn-lt"/>
                          <a:ea typeface="+mn-ea"/>
                          <a:cs typeface="+mn-cs"/>
                        </a:rPr>
                        <a:t>Debbie Siriwardene</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3050" marR="0">
                        <a:lnSpc>
                          <a:spcPts val="1565"/>
                        </a:lnSpc>
                        <a:spcBef>
                          <a:spcPts val="0"/>
                        </a:spcBef>
                        <a:spcAft>
                          <a:spcPts val="0"/>
                        </a:spcAft>
                      </a:pPr>
                      <a:r>
                        <a:rPr lang="en-US" sz="1400" b="0" u="sng" spc="-10" dirty="0">
                          <a:solidFill>
                            <a:schemeClr val="accent2">
                              <a:lumMod val="75000"/>
                            </a:schemeClr>
                          </a:solidFill>
                          <a:effectLst/>
                          <a:latin typeface="+mn-lt"/>
                          <a:hlinkClick r:id="rId5"/>
                        </a:rPr>
                        <a:t>dsiriwar@lausd.net</a:t>
                      </a:r>
                      <a:endParaRPr lang="en-US" sz="1100" b="0" dirty="0">
                        <a:solidFill>
                          <a:schemeClr val="accent2">
                            <a:lumMod val="75000"/>
                          </a:schemeClr>
                        </a:solidFill>
                        <a:effectLst/>
                        <a:latin typeface="+mn-lt"/>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12395" marR="0">
                        <a:lnSpc>
                          <a:spcPts val="1565"/>
                        </a:lnSpc>
                        <a:spcBef>
                          <a:spcPts val="0"/>
                        </a:spcBef>
                        <a:spcAft>
                          <a:spcPts val="0"/>
                        </a:spcAft>
                      </a:pPr>
                      <a:r>
                        <a:rPr lang="en-US" sz="1400" spc="-5" dirty="0">
                          <a:effectLst/>
                        </a:rPr>
                        <a:t>(310)</a:t>
                      </a:r>
                      <a:r>
                        <a:rPr lang="en-US" sz="1400" spc="10" dirty="0">
                          <a:effectLst/>
                        </a:rPr>
                        <a:t> </a:t>
                      </a:r>
                      <a:r>
                        <a:rPr lang="en-US" sz="1400" spc="-5" dirty="0">
                          <a:effectLst/>
                        </a:rPr>
                        <a:t>354-3400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3078272"/>
                  </a:ext>
                </a:extLst>
              </a:tr>
              <a:tr h="406974">
                <a:tc>
                  <a:txBody>
                    <a:bodyPr/>
                    <a:lstStyle/>
                    <a:p>
                      <a:pPr marL="34925" marR="0">
                        <a:lnSpc>
                          <a:spcPts val="1565"/>
                        </a:lnSpc>
                        <a:spcBef>
                          <a:spcPts val="0"/>
                        </a:spcBef>
                        <a:spcAft>
                          <a:spcPts val="0"/>
                        </a:spcAft>
                      </a:pPr>
                      <a:r>
                        <a:rPr lang="en-US" sz="1400" spc="-10" dirty="0">
                          <a:effectLst/>
                        </a:rPr>
                        <a:t>Local</a:t>
                      </a:r>
                      <a:r>
                        <a:rPr lang="en-US" sz="1400" spc="-5" dirty="0">
                          <a:effectLst/>
                        </a:rPr>
                        <a:t> District</a:t>
                      </a:r>
                      <a:r>
                        <a:rPr lang="en-US" sz="1400" spc="-10" dirty="0">
                          <a:effectLst/>
                        </a:rPr>
                        <a:t> Central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1305" marR="0">
                        <a:lnSpc>
                          <a:spcPts val="1565"/>
                        </a:lnSpc>
                        <a:spcBef>
                          <a:spcPts val="0"/>
                        </a:spcBef>
                        <a:spcAft>
                          <a:spcPts val="0"/>
                        </a:spcAft>
                      </a:pPr>
                      <a:r>
                        <a:rPr lang="en-US" sz="1400" spc="-10" dirty="0">
                          <a:effectLst/>
                        </a:rPr>
                        <a:t>Theresa</a:t>
                      </a:r>
                      <a:r>
                        <a:rPr lang="en-US" sz="1400" spc="15" dirty="0">
                          <a:effectLst/>
                        </a:rPr>
                        <a:t> </a:t>
                      </a:r>
                      <a:r>
                        <a:rPr lang="en-US" sz="1400" spc="-10" dirty="0">
                          <a:effectLst/>
                        </a:rPr>
                        <a:t>Arreguin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73050" marR="0">
                        <a:lnSpc>
                          <a:spcPts val="1565"/>
                        </a:lnSpc>
                        <a:spcBef>
                          <a:spcPts val="0"/>
                        </a:spcBef>
                        <a:spcAft>
                          <a:spcPts val="0"/>
                        </a:spcAft>
                      </a:pPr>
                      <a:r>
                        <a:rPr lang="en-US" sz="1400" b="0" u="sng" spc="-10" dirty="0">
                          <a:solidFill>
                            <a:schemeClr val="accent2">
                              <a:lumMod val="75000"/>
                            </a:schemeClr>
                          </a:solidFill>
                          <a:effectLst/>
                          <a:latin typeface="+mn-lt"/>
                          <a:hlinkClick r:id="rId6">
                            <a:extLst>
                              <a:ext uri="{A12FA001-AC4F-418D-AE19-62706E023703}">
                                <ahyp:hlinkClr xmlns:ahyp="http://schemas.microsoft.com/office/drawing/2018/hyperlinkcolor" val="tx"/>
                              </a:ext>
                            </a:extLst>
                          </a:hlinkClick>
                        </a:rPr>
                        <a:t>iarregui@lausd.net</a:t>
                      </a:r>
                      <a:endParaRPr lang="en-US" sz="1100" b="0" dirty="0">
                        <a:solidFill>
                          <a:schemeClr val="accent2">
                            <a:lumMod val="75000"/>
                          </a:schemeClr>
                        </a:solidFill>
                        <a:effectLst/>
                        <a:latin typeface="+mn-lt"/>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21920" marR="0">
                        <a:lnSpc>
                          <a:spcPts val="1565"/>
                        </a:lnSpc>
                        <a:spcBef>
                          <a:spcPts val="0"/>
                        </a:spcBef>
                        <a:spcAft>
                          <a:spcPts val="0"/>
                        </a:spcAft>
                      </a:pPr>
                      <a:r>
                        <a:rPr lang="en-US" sz="1400" spc="-5" dirty="0">
                          <a:effectLst/>
                        </a:rPr>
                        <a:t>(213)</a:t>
                      </a:r>
                      <a:r>
                        <a:rPr lang="en-US" sz="1400" spc="10" dirty="0">
                          <a:effectLst/>
                        </a:rPr>
                        <a:t> </a:t>
                      </a:r>
                      <a:r>
                        <a:rPr lang="en-US" sz="1400" spc="-5" dirty="0">
                          <a:effectLst/>
                        </a:rPr>
                        <a:t>241-0100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24844702"/>
                  </a:ext>
                </a:extLst>
              </a:tr>
            </a:tbl>
          </a:graphicData>
        </a:graphic>
      </p:graphicFrame>
      <p:sp>
        <p:nvSpPr>
          <p:cNvPr id="7" name="Rectangle 6"/>
          <p:cNvSpPr/>
          <p:nvPr/>
        </p:nvSpPr>
        <p:spPr>
          <a:xfrm>
            <a:off x="2503714" y="1672772"/>
            <a:ext cx="6379029"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Local</a:t>
            </a:r>
            <a:r>
              <a:rPr kumimoji="0" lang="en-US" sz="1800" b="1" i="0" u="none" strike="noStrike" kern="1200" cap="none" spc="-5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1"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District</a:t>
            </a:r>
            <a:r>
              <a:rPr kumimoji="0" lang="en-US" sz="1800" b="1" i="0" u="none" strike="noStrike" kern="1200" cap="none" spc="-6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1"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Parent</a:t>
            </a:r>
            <a:r>
              <a:rPr kumimoji="0" lang="en-US" sz="1800" b="1" i="0" u="none" strike="noStrike" kern="1200" cap="none" spc="-6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a:t>
            </a:r>
            <a:r>
              <a:rPr kumimoji="0" lang="en-US" sz="1800" b="1" i="0" u="none" strike="noStrike" kern="1200" cap="none" spc="-5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1"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Community</a:t>
            </a:r>
            <a:r>
              <a:rPr kumimoji="0" lang="en-US" sz="1800" b="1" i="0" u="none" strike="noStrike" kern="1200" cap="none" spc="-5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1"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Engagement</a:t>
            </a:r>
            <a:r>
              <a:rPr kumimoji="0" lang="en-US" sz="1800" b="1" i="0" u="none" strike="noStrike" kern="1200" cap="none" spc="-7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1" i="0" u="none" strike="noStrike" kern="1200" cap="none" spc="-1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Administrators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3912505" y="4603928"/>
            <a:ext cx="42672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Office of Parent and Community Services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8493015" y="4639158"/>
            <a:ext cx="4038600" cy="16312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Antonio Jr. Placsencia, Administrator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Diane Panossian, Director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Danny Dixon, Ed. D, Administrative Coordinator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Heidi Mahmud, Ed. D, Specialist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General number: (213) 481-3350</a:t>
            </a:r>
          </a:p>
        </p:txBody>
      </p:sp>
      <p:sp>
        <p:nvSpPr>
          <p:cNvPr id="10" name="Title 1"/>
          <p:cNvSpPr txBox="1">
            <a:spLocks/>
          </p:cNvSpPr>
          <p:nvPr/>
        </p:nvSpPr>
        <p:spPr>
          <a:xfrm>
            <a:off x="449942" y="130629"/>
            <a:ext cx="5608302" cy="1596572"/>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Contact Information http://achieve.lausd.net/PCS</a:t>
            </a:r>
          </a:p>
        </p:txBody>
      </p:sp>
      <p:sp>
        <p:nvSpPr>
          <p:cNvPr id="13" name="Rectangle 12"/>
          <p:cNvSpPr/>
          <p:nvPr/>
        </p:nvSpPr>
        <p:spPr>
          <a:xfrm>
            <a:off x="627744" y="4868459"/>
            <a:ext cx="4038600" cy="116955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Gloria Acosta, Senior Facilitator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Leah Brackins, Senior Facilitator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Angie Cardenas, Senior Facilitators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Lisa Porter Houston, Senior Facilitator	</a:t>
            </a:r>
          </a:p>
        </p:txBody>
      </p:sp>
      <p:pic>
        <p:nvPicPr>
          <p:cNvPr id="14" name="Picture 13"/>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4267146" y="5337873"/>
            <a:ext cx="3295704" cy="932501"/>
          </a:xfrm>
          <a:prstGeom prst="rect">
            <a:avLst/>
          </a:prstGeom>
        </p:spPr>
      </p:pic>
      <p:sp>
        <p:nvSpPr>
          <p:cNvPr id="12" name="Rectangle 11"/>
          <p:cNvSpPr/>
          <p:nvPr/>
        </p:nvSpPr>
        <p:spPr>
          <a:xfrm>
            <a:off x="1807028" y="1905000"/>
            <a:ext cx="8445844"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Administradores para la Participación de los Padres y la Comunidad del Distrito Local</a:t>
            </a:r>
          </a:p>
        </p:txBody>
      </p:sp>
      <p:sp>
        <p:nvSpPr>
          <p:cNvPr id="15" name="Rectangle 14"/>
          <p:cNvSpPr/>
          <p:nvPr/>
        </p:nvSpPr>
        <p:spPr>
          <a:xfrm>
            <a:off x="3428669" y="4876717"/>
            <a:ext cx="520293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Oficina de Servicios para los Padres y la Comunidad</a:t>
            </a:r>
          </a:p>
        </p:txBody>
      </p:sp>
      <p:sp>
        <p:nvSpPr>
          <p:cNvPr id="16" name="Title 1"/>
          <p:cNvSpPr txBox="1">
            <a:spLocks/>
          </p:cNvSpPr>
          <p:nvPr/>
        </p:nvSpPr>
        <p:spPr>
          <a:xfrm>
            <a:off x="6270170" y="116115"/>
            <a:ext cx="5762171" cy="1611086"/>
          </a:xfrm>
          <a:prstGeom prst="rect">
            <a:avLst/>
          </a:prstGeom>
          <a:solidFill>
            <a:schemeClr val="accent3">
              <a:lumMod val="50000"/>
            </a:schemeClr>
          </a:solidFill>
          <a:ln w="28575">
            <a:solidFill>
              <a:schemeClr val="bg1"/>
            </a:solidFill>
          </a:ln>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a:ln>
                  <a:noFill/>
                </a:ln>
                <a:solidFill>
                  <a:prstClr val="white"/>
                </a:solidFill>
                <a:effectLst/>
                <a:uLnTx/>
                <a:uFillTx/>
                <a:latin typeface="Calibri" panose="020F0502020204030204"/>
                <a:ea typeface="+mn-ea"/>
                <a:cs typeface="+mn-cs"/>
              </a:rPr>
              <a:t>Información de contacto http://achieve.lausd.net/PCS</a:t>
            </a:r>
          </a:p>
        </p:txBody>
      </p:sp>
    </p:spTree>
    <p:extLst>
      <p:ext uri="{BB962C8B-B14F-4D97-AF65-F5344CB8AC3E}">
        <p14:creationId xmlns:p14="http://schemas.microsoft.com/office/powerpoint/2010/main" val="284426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9"/>
          <p:cNvPicPr preferRelativeResize="0"/>
          <p:nvPr/>
        </p:nvPicPr>
        <p:blipFill>
          <a:blip r:embed="rId3">
            <a:alphaModFix/>
          </a:blip>
          <a:stretch>
            <a:fillRect/>
          </a:stretch>
        </p:blipFill>
        <p:spPr>
          <a:xfrm>
            <a:off x="98557" y="85195"/>
            <a:ext cx="3038317" cy="4362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1" name="Google Shape;131;p19"/>
          <p:cNvSpPr txBox="1"/>
          <p:nvPr/>
        </p:nvSpPr>
        <p:spPr>
          <a:xfrm>
            <a:off x="3859229" y="50800"/>
            <a:ext cx="4884721" cy="6771746"/>
          </a:xfrm>
          <a:prstGeom prst="rect">
            <a:avLst/>
          </a:prstGeom>
          <a:solidFill>
            <a:schemeClr val="accent4"/>
          </a:solidFill>
          <a:ln>
            <a:noFill/>
          </a:ln>
        </p:spPr>
        <p:txBody>
          <a:bodyPr spcFirstLastPara="1" wrap="square" lIns="91425" tIns="91425" rIns="91425" bIns="91425" anchor="t" anchorCtr="0">
            <a:noAutofit/>
          </a:bodyPr>
          <a:lstStyle/>
          <a:p>
            <a:pPr algn="ctr"/>
            <a:endParaRPr lang="en-US" sz="1400" b="1" dirty="0"/>
          </a:p>
          <a:p>
            <a:pPr algn="ctr"/>
            <a:endParaRPr lang="en-US" sz="1400" b="1"/>
          </a:p>
          <a:p>
            <a:pPr algn="ctr"/>
            <a:r>
              <a:rPr lang="en-US" sz="1400" b="1"/>
              <a:t>SCHOOL </a:t>
            </a:r>
            <a:r>
              <a:rPr lang="en-US" sz="1400" b="1" dirty="0"/>
              <a:t>SITE COUNCIL (SSC) </a:t>
            </a:r>
          </a:p>
          <a:p>
            <a:pPr algn="ctr"/>
            <a:r>
              <a:rPr lang="en-US" sz="1400" b="1" dirty="0"/>
              <a:t>PURPOSE, COMPOSTION AND RESPONSIBILITIES  </a:t>
            </a:r>
          </a:p>
          <a:p>
            <a:pPr algn="ctr"/>
            <a:r>
              <a:rPr lang="en-US" sz="1400" b="1" dirty="0"/>
              <a:t>(SSC Handout #8)</a:t>
            </a:r>
            <a:br>
              <a:rPr lang="en-US" sz="1400" b="1" dirty="0"/>
            </a:br>
            <a:endParaRPr lang="en-US" sz="1400" b="1" dirty="0"/>
          </a:p>
          <a:p>
            <a:pPr algn="ctr"/>
            <a:r>
              <a:rPr lang="en-US" sz="1200" dirty="0">
                <a:hlinkClick r:id="rId4"/>
              </a:rPr>
              <a:t>https://bit.ly/SSCPurposeCompositionandResponsibilitiesEnglish</a:t>
            </a:r>
            <a:br>
              <a:rPr lang="en-US" sz="1200" dirty="0"/>
            </a:br>
            <a:br>
              <a:rPr lang="en-US" sz="1200" dirty="0"/>
            </a:br>
            <a:endParaRPr lang="en-US" sz="1200" dirty="0"/>
          </a:p>
          <a:p>
            <a:pPr algn="ctr" fontAlgn="base"/>
            <a:r>
              <a:rPr lang="en-US" sz="1200" dirty="0">
                <a:hlinkClick r:id="rId5"/>
              </a:rPr>
              <a:t>https://bit.ly/SSCPurposeCompositionandResponsibilitiesSpanish</a:t>
            </a:r>
            <a:endParaRPr lang="en-US" sz="1200" dirty="0"/>
          </a:p>
          <a:p>
            <a:pPr algn="ctr" fontAlgn="base"/>
            <a:endParaRPr lang="en-US" sz="1200" b="1" dirty="0"/>
          </a:p>
          <a:p>
            <a:pPr algn="ctr" fontAlgn="base"/>
            <a:endParaRPr lang="en-US" sz="1200" b="1" dirty="0"/>
          </a:p>
          <a:p>
            <a:pPr algn="ctr" fontAlgn="base"/>
            <a:endParaRPr lang="en-US" sz="1200" b="1" dirty="0"/>
          </a:p>
          <a:p>
            <a:pPr algn="ctr"/>
            <a:r>
              <a:rPr lang="en-US" sz="1400" b="1" dirty="0"/>
              <a:t>English Learner Advisory Committee (ELAC) PURPOSE, COMPOSTION AND RESPONSIBILITIES  </a:t>
            </a:r>
          </a:p>
          <a:p>
            <a:pPr algn="ctr"/>
            <a:r>
              <a:rPr lang="en-US" sz="1400" b="1" dirty="0"/>
              <a:t>(SSC Handout #8)</a:t>
            </a:r>
          </a:p>
          <a:p>
            <a:pPr algn="ctr" fontAlgn="base"/>
            <a:r>
              <a:rPr lang="en-US" sz="1400" dirty="0"/>
              <a:t> </a:t>
            </a:r>
          </a:p>
          <a:p>
            <a:pPr algn="ctr" fontAlgn="base"/>
            <a:r>
              <a:rPr lang="en-US" sz="1400" dirty="0">
                <a:hlinkClick r:id="rId6"/>
              </a:rPr>
              <a:t>https://bit.ly/ELACPurposeandFunctionEnglish</a:t>
            </a:r>
            <a:br>
              <a:rPr lang="en-US" sz="1400" dirty="0"/>
            </a:br>
            <a:endParaRPr lang="en-US" sz="1400" dirty="0"/>
          </a:p>
          <a:p>
            <a:pPr algn="ctr" fontAlgn="base"/>
            <a:r>
              <a:rPr lang="en-US" sz="1400" dirty="0">
                <a:hlinkClick r:id="rId7"/>
              </a:rPr>
              <a:t>https://bit.ly/ELACPurposeandFunctionSpanish</a:t>
            </a:r>
            <a:endParaRPr lang="en-US" sz="1400" dirty="0"/>
          </a:p>
          <a:p>
            <a:pPr algn="ctr"/>
            <a:br>
              <a:rPr lang="en-US" sz="1400" b="1" dirty="0"/>
            </a:br>
            <a:endParaRPr lang="en-US" sz="1400" dirty="0"/>
          </a:p>
          <a:p>
            <a:pPr algn="ctr"/>
            <a:endParaRPr lang="en-US" sz="1400" b="1" dirty="0"/>
          </a:p>
          <a:p>
            <a:pPr algn="ctr"/>
            <a:r>
              <a:rPr lang="en-US" sz="1400" b="1" dirty="0"/>
              <a:t>LAUSD OPERATING NORMS AND CODE OF CONDUCT FOR THE SSC AND THE ELAC (BUL- 6745.2- Att. J)</a:t>
            </a:r>
          </a:p>
          <a:p>
            <a:pPr algn="ctr"/>
            <a:r>
              <a:rPr lang="en-US" sz="1400" b="1" dirty="0"/>
              <a:t> </a:t>
            </a:r>
          </a:p>
          <a:p>
            <a:pPr algn="ctr"/>
            <a:r>
              <a:rPr lang="en-US" sz="1400" dirty="0">
                <a:hlinkClick r:id="rId8"/>
              </a:rPr>
              <a:t>https://bit.ly/ELACandSSCNormsEnglish</a:t>
            </a:r>
            <a:br>
              <a:rPr lang="en-US" sz="1400" dirty="0"/>
            </a:br>
            <a:endParaRPr lang="en-US" sz="1400" dirty="0"/>
          </a:p>
          <a:p>
            <a:pPr algn="ctr" fontAlgn="base"/>
            <a:r>
              <a:rPr lang="en-US" sz="1400" dirty="0">
                <a:hlinkClick r:id="rId9"/>
              </a:rPr>
              <a:t>https://bit.ly/ELACandSSCNormsSpanish</a:t>
            </a:r>
            <a:endParaRPr lang="en-US" sz="1400" dirty="0"/>
          </a:p>
          <a:p>
            <a:endParaRPr lang="en-US" sz="700" dirty="0"/>
          </a:p>
        </p:txBody>
      </p:sp>
      <p:pic>
        <p:nvPicPr>
          <p:cNvPr id="6" name="Google Shape;137;p20">
            <a:extLst>
              <a:ext uri="{FF2B5EF4-FFF2-40B4-BE49-F238E27FC236}">
                <a16:creationId xmlns:a16="http://schemas.microsoft.com/office/drawing/2014/main" id="{DCE5706F-48A7-9E42-A2C9-0EEDCAFED08F}"/>
              </a:ext>
            </a:extLst>
          </p:cNvPr>
          <p:cNvPicPr preferRelativeResize="0"/>
          <p:nvPr/>
        </p:nvPicPr>
        <p:blipFill>
          <a:blip r:embed="rId10">
            <a:alphaModFix/>
          </a:blip>
          <a:stretch>
            <a:fillRect/>
          </a:stretch>
        </p:blipFill>
        <p:spPr>
          <a:xfrm>
            <a:off x="397817" y="1057722"/>
            <a:ext cx="3027199" cy="4362952"/>
          </a:xfrm>
          <a:prstGeom prst="rect">
            <a:avLst/>
          </a:prstGeom>
          <a:noFill/>
          <a:ln w="38100" cap="flat" cmpd="sng">
            <a:solidFill>
              <a:schemeClr val="dk2"/>
            </a:solidFill>
            <a:prstDash val="solid"/>
            <a:round/>
            <a:headEnd type="none" w="sm" len="sm"/>
            <a:tailEnd type="none" w="sm" len="sm"/>
          </a:ln>
        </p:spPr>
      </p:pic>
      <p:pic>
        <p:nvPicPr>
          <p:cNvPr id="7" name="Google Shape;143;p21">
            <a:extLst>
              <a:ext uri="{FF2B5EF4-FFF2-40B4-BE49-F238E27FC236}">
                <a16:creationId xmlns:a16="http://schemas.microsoft.com/office/drawing/2014/main" id="{27D35FC4-5DB3-D34E-A6D2-108AA72930E1}"/>
              </a:ext>
            </a:extLst>
          </p:cNvPr>
          <p:cNvPicPr preferRelativeResize="0">
            <a:picLocks noGrp="1"/>
          </p:cNvPicPr>
          <p:nvPr>
            <p:ph type="body" idx="1"/>
          </p:nvPr>
        </p:nvPicPr>
        <p:blipFill rotWithShape="1">
          <a:blip r:embed="rId11">
            <a:alphaModFix/>
          </a:blip>
          <a:srcRect/>
          <a:stretch/>
        </p:blipFill>
        <p:spPr>
          <a:xfrm>
            <a:off x="701702" y="2385202"/>
            <a:ext cx="3027199" cy="4362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7C3EEC64-DBBB-2748-948A-0B0BF37859F8}"/>
              </a:ext>
            </a:extLst>
          </p:cNvPr>
          <p:cNvPicPr>
            <a:picLocks noChangeAspect="1"/>
          </p:cNvPicPr>
          <p:nvPr/>
        </p:nvPicPr>
        <p:blipFill>
          <a:blip r:embed="rId12"/>
          <a:stretch>
            <a:fillRect/>
          </a:stretch>
        </p:blipFill>
        <p:spPr>
          <a:xfrm>
            <a:off x="9082891" y="0"/>
            <a:ext cx="3016291" cy="4362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7659A1EA-A106-C54D-A323-203F1D69BC5A}"/>
              </a:ext>
            </a:extLst>
          </p:cNvPr>
          <p:cNvPicPr>
            <a:picLocks noChangeAspect="1"/>
          </p:cNvPicPr>
          <p:nvPr/>
        </p:nvPicPr>
        <p:blipFill>
          <a:blip r:embed="rId13"/>
          <a:stretch>
            <a:fillRect/>
          </a:stretch>
        </p:blipFill>
        <p:spPr>
          <a:xfrm>
            <a:off x="8952563" y="928750"/>
            <a:ext cx="2969681" cy="449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DCFC040F-B863-DF43-9B6A-C745585F45C7}"/>
              </a:ext>
            </a:extLst>
          </p:cNvPr>
          <p:cNvPicPr>
            <a:picLocks noChangeAspect="1"/>
          </p:cNvPicPr>
          <p:nvPr/>
        </p:nvPicPr>
        <p:blipFill>
          <a:blip r:embed="rId14"/>
          <a:stretch>
            <a:fillRect/>
          </a:stretch>
        </p:blipFill>
        <p:spPr>
          <a:xfrm>
            <a:off x="8794997" y="2283604"/>
            <a:ext cx="2972300" cy="4488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8265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0925" y="142413"/>
            <a:ext cx="9938493" cy="585242"/>
          </a:xfrm>
        </p:spPr>
        <p:txBody>
          <a:bodyPr>
            <a:normAutofit fontScale="90000"/>
          </a:bodyPr>
          <a:lstStyle/>
          <a:p>
            <a:r>
              <a:rPr lang="en-US" b="1" dirty="0">
                <a:solidFill>
                  <a:schemeClr val="tx1"/>
                </a:solidFill>
              </a:rPr>
              <a:t>Agenda</a:t>
            </a:r>
            <a:r>
              <a:rPr lang="en-US" b="1" dirty="0"/>
              <a:t>                                        </a:t>
            </a:r>
            <a:r>
              <a:rPr lang="en-US" b="1" i="1" dirty="0">
                <a:solidFill>
                  <a:srgbClr val="0070C0"/>
                </a:solidFill>
              </a:rPr>
              <a:t>Agenda</a:t>
            </a:r>
          </a:p>
        </p:txBody>
      </p:sp>
      <p:sp>
        <p:nvSpPr>
          <p:cNvPr id="7" name="TextBox 6"/>
          <p:cNvSpPr txBox="1"/>
          <p:nvPr/>
        </p:nvSpPr>
        <p:spPr>
          <a:xfrm flipH="1">
            <a:off x="1022582" y="727655"/>
            <a:ext cx="205046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English Agenda</a:t>
            </a:r>
          </a:p>
        </p:txBody>
      </p:sp>
      <p:sp>
        <p:nvSpPr>
          <p:cNvPr id="8" name="TextBox 7"/>
          <p:cNvSpPr txBox="1"/>
          <p:nvPr/>
        </p:nvSpPr>
        <p:spPr>
          <a:xfrm flipH="1">
            <a:off x="7636601" y="727655"/>
            <a:ext cx="205046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Spanish Agenda</a:t>
            </a:r>
          </a:p>
        </p:txBody>
      </p:sp>
      <p:sp>
        <p:nvSpPr>
          <p:cNvPr id="3" name="TextBox 2"/>
          <p:cNvSpPr txBox="1"/>
          <p:nvPr/>
        </p:nvSpPr>
        <p:spPr>
          <a:xfrm>
            <a:off x="3396901" y="2209800"/>
            <a:ext cx="5556599" cy="1077218"/>
          </a:xfrm>
          <a:prstGeom prst="rect">
            <a:avLst/>
          </a:prstGeom>
          <a:noFill/>
        </p:spPr>
        <p:txBody>
          <a:bodyPr wrap="square" rtlCol="0">
            <a:spAutoFit/>
          </a:bodyPr>
          <a:lstStyle/>
          <a:p>
            <a:r>
              <a:rPr lang="en-US" sz="3200" b="1" dirty="0">
                <a:solidFill>
                  <a:srgbClr val="FF0000"/>
                </a:solidFill>
              </a:rPr>
              <a:t>Please insert your school agenda that was posted. </a:t>
            </a:r>
          </a:p>
        </p:txBody>
      </p:sp>
    </p:spTree>
    <p:extLst>
      <p:ext uri="{BB962C8B-B14F-4D97-AF65-F5344CB8AC3E}">
        <p14:creationId xmlns:p14="http://schemas.microsoft.com/office/powerpoint/2010/main" val="341081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7" y="1453808"/>
            <a:ext cx="10972800" cy="1021689"/>
          </a:xfrm>
          <a:solidFill>
            <a:schemeClr val="bg1"/>
          </a:solidFill>
        </p:spPr>
        <p:txBody>
          <a:bodyPr>
            <a:noAutofit/>
          </a:bodyPr>
          <a:lstStyle/>
          <a:p>
            <a:r>
              <a:rPr lang="en-US" sz="4400" b="1" dirty="0">
                <a:solidFill>
                  <a:schemeClr val="tx1"/>
                </a:solidFill>
              </a:rPr>
              <a:t>Pledge of Allegiance           </a:t>
            </a:r>
            <a:r>
              <a:rPr lang="es-MX" sz="4400" b="1" dirty="0">
                <a:solidFill>
                  <a:srgbClr val="0070C0"/>
                </a:solidFill>
              </a:rPr>
              <a:t>Juramento a la Bandera</a:t>
            </a:r>
          </a:p>
        </p:txBody>
      </p:sp>
      <p:graphicFrame>
        <p:nvGraphicFramePr>
          <p:cNvPr id="3" name="Table 2"/>
          <p:cNvGraphicFramePr>
            <a:graphicFrameLocks noGrp="1"/>
          </p:cNvGraphicFramePr>
          <p:nvPr/>
        </p:nvGraphicFramePr>
        <p:xfrm>
          <a:off x="718457" y="2585941"/>
          <a:ext cx="4702629" cy="3427859"/>
        </p:xfrm>
        <a:graphic>
          <a:graphicData uri="http://schemas.openxmlformats.org/drawingml/2006/table">
            <a:tbl>
              <a:tblPr firstRow="1" firstCol="1" bandRow="1">
                <a:tableStyleId>{5C22544A-7EE6-4342-B048-85BDC9FD1C3A}</a:tableStyleId>
              </a:tblPr>
              <a:tblGrid>
                <a:gridCol w="4702629">
                  <a:extLst>
                    <a:ext uri="{9D8B030D-6E8A-4147-A177-3AD203B41FA5}">
                      <a16:colId xmlns:a16="http://schemas.microsoft.com/office/drawing/2014/main" val="4148256727"/>
                    </a:ext>
                  </a:extLst>
                </a:gridCol>
              </a:tblGrid>
              <a:tr h="318897">
                <a:tc>
                  <a:txBody>
                    <a:bodyPr/>
                    <a:lstStyle/>
                    <a:p>
                      <a:pPr marL="0" marR="0" algn="ctr">
                        <a:lnSpc>
                          <a:spcPct val="100000"/>
                        </a:lnSpc>
                        <a:spcBef>
                          <a:spcPts val="0"/>
                        </a:spcBef>
                        <a:spcAft>
                          <a:spcPts val="1000"/>
                        </a:spcAft>
                      </a:pPr>
                      <a:r>
                        <a:rPr lang="en-US" sz="2800" dirty="0">
                          <a:solidFill>
                            <a:schemeClr val="tx2"/>
                          </a:solidFill>
                          <a:effectLst/>
                        </a:rPr>
                        <a:t>I pledge allegiance to the flag</a:t>
                      </a:r>
                      <a:endParaRPr lang="en-US" sz="2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35719" marR="35719" marT="35719" marB="35719" anchor="ctr">
                    <a:noFill/>
                  </a:tcPr>
                </a:tc>
                <a:extLst>
                  <a:ext uri="{0D108BD9-81ED-4DB2-BD59-A6C34878D82A}">
                    <a16:rowId xmlns:a16="http://schemas.microsoft.com/office/drawing/2014/main" val="1166061844"/>
                  </a:ext>
                </a:extLst>
              </a:tr>
              <a:tr h="318897">
                <a:tc>
                  <a:txBody>
                    <a:bodyPr/>
                    <a:lstStyle/>
                    <a:p>
                      <a:pPr marL="0" marR="0" algn="ctr">
                        <a:lnSpc>
                          <a:spcPct val="100000"/>
                        </a:lnSpc>
                        <a:spcBef>
                          <a:spcPts val="0"/>
                        </a:spcBef>
                        <a:spcAft>
                          <a:spcPts val="0"/>
                        </a:spcAft>
                      </a:pPr>
                      <a:r>
                        <a:rPr lang="en-US" sz="2800" dirty="0">
                          <a:solidFill>
                            <a:schemeClr val="tx2"/>
                          </a:solidFill>
                          <a:effectLst/>
                        </a:rPr>
                        <a:t>of the United States of America</a:t>
                      </a:r>
                      <a:endParaRPr lang="en-US" sz="2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35719" marR="35719" marT="35719" marB="35719" anchor="ctr">
                    <a:noFill/>
                  </a:tcPr>
                </a:tc>
                <a:extLst>
                  <a:ext uri="{0D108BD9-81ED-4DB2-BD59-A6C34878D82A}">
                    <a16:rowId xmlns:a16="http://schemas.microsoft.com/office/drawing/2014/main" val="242645608"/>
                  </a:ext>
                </a:extLst>
              </a:tr>
              <a:tr h="581787">
                <a:tc>
                  <a:txBody>
                    <a:bodyPr/>
                    <a:lstStyle/>
                    <a:p>
                      <a:pPr marL="0" marR="0" algn="ctr">
                        <a:lnSpc>
                          <a:spcPct val="100000"/>
                        </a:lnSpc>
                        <a:spcBef>
                          <a:spcPts val="0"/>
                        </a:spcBef>
                        <a:spcAft>
                          <a:spcPts val="0"/>
                        </a:spcAft>
                      </a:pPr>
                      <a:r>
                        <a:rPr lang="en-US" sz="2800" dirty="0">
                          <a:solidFill>
                            <a:schemeClr val="tx2"/>
                          </a:solidFill>
                          <a:effectLst/>
                        </a:rPr>
                        <a:t>and to the Republic for which it stands,</a:t>
                      </a:r>
                      <a:endParaRPr lang="en-US" sz="2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35719" marR="35719" marT="35719" marB="35719" anchor="ctr">
                    <a:noFill/>
                  </a:tcPr>
                </a:tc>
                <a:extLst>
                  <a:ext uri="{0D108BD9-81ED-4DB2-BD59-A6C34878D82A}">
                    <a16:rowId xmlns:a16="http://schemas.microsoft.com/office/drawing/2014/main" val="3686034290"/>
                  </a:ext>
                </a:extLst>
              </a:tr>
              <a:tr h="581787">
                <a:tc>
                  <a:txBody>
                    <a:bodyPr/>
                    <a:lstStyle/>
                    <a:p>
                      <a:pPr marL="0" marR="0" algn="ctr">
                        <a:lnSpc>
                          <a:spcPct val="100000"/>
                        </a:lnSpc>
                        <a:spcBef>
                          <a:spcPts val="0"/>
                        </a:spcBef>
                        <a:spcAft>
                          <a:spcPts val="0"/>
                        </a:spcAft>
                      </a:pPr>
                      <a:r>
                        <a:rPr lang="en-US" sz="2800" dirty="0">
                          <a:solidFill>
                            <a:schemeClr val="tx2"/>
                          </a:solidFill>
                          <a:effectLst/>
                        </a:rPr>
                        <a:t>one nation under God, indivisible,</a:t>
                      </a:r>
                      <a:endParaRPr lang="en-US" sz="2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35719" marR="35719" marT="35719" marB="35719" anchor="ctr">
                    <a:noFill/>
                  </a:tcPr>
                </a:tc>
                <a:extLst>
                  <a:ext uri="{0D108BD9-81ED-4DB2-BD59-A6C34878D82A}">
                    <a16:rowId xmlns:a16="http://schemas.microsoft.com/office/drawing/2014/main" val="3055567617"/>
                  </a:ext>
                </a:extLst>
              </a:tr>
              <a:tr h="581787">
                <a:tc>
                  <a:txBody>
                    <a:bodyPr/>
                    <a:lstStyle/>
                    <a:p>
                      <a:pPr marL="0" marR="0" algn="ctr">
                        <a:lnSpc>
                          <a:spcPct val="100000"/>
                        </a:lnSpc>
                        <a:spcBef>
                          <a:spcPts val="0"/>
                        </a:spcBef>
                        <a:spcAft>
                          <a:spcPts val="0"/>
                        </a:spcAft>
                      </a:pPr>
                      <a:r>
                        <a:rPr lang="en-US" sz="2800" dirty="0">
                          <a:solidFill>
                            <a:schemeClr val="tx2"/>
                          </a:solidFill>
                          <a:effectLst/>
                        </a:rPr>
                        <a:t>with liberty and justice for all. </a:t>
                      </a:r>
                      <a:endParaRPr lang="en-US" sz="2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35719" marR="35719" marT="35719" marB="35719" anchor="ctr">
                    <a:noFill/>
                  </a:tcPr>
                </a:tc>
                <a:extLst>
                  <a:ext uri="{0D108BD9-81ED-4DB2-BD59-A6C34878D82A}">
                    <a16:rowId xmlns:a16="http://schemas.microsoft.com/office/drawing/2014/main" val="295010632"/>
                  </a:ext>
                </a:extLst>
              </a:tr>
            </a:tbl>
          </a:graphicData>
        </a:graphic>
      </p:graphicFrame>
      <p:sp>
        <p:nvSpPr>
          <p:cNvPr id="4" name="Slide Number Placeholder 3">
            <a:extLst>
              <a:ext uri="{FF2B5EF4-FFF2-40B4-BE49-F238E27FC236}">
                <a16:creationId xmlns:a16="http://schemas.microsoft.com/office/drawing/2014/main" id="{C71FD226-0433-4E77-A905-2C20F61F1024}"/>
              </a:ext>
            </a:extLst>
          </p:cNvPr>
          <p:cNvSpPr>
            <a:spLocks noGrp="1"/>
          </p:cNvSpPr>
          <p:nvPr>
            <p:ph type="sldNum" sz="quarter" idx="12"/>
          </p:nvPr>
        </p:nvSpPr>
        <p:spPr/>
        <p:txBody>
          <a:bodyPr/>
          <a:lstStyle/>
          <a:p>
            <a:pPr>
              <a:defRPr/>
            </a:pPr>
            <a:fld id="{219B7F44-CEE5-4383-8272-6F6B36845757}" type="slidenum">
              <a:rPr lang="en-US" altLang="en-US" smtClean="0"/>
              <a:pPr>
                <a:defRPr/>
              </a:pPr>
              <a:t>9</a:t>
            </a:fld>
            <a:endParaRPr lang="en-US" altLang="en-US" dirty="0"/>
          </a:p>
        </p:txBody>
      </p:sp>
      <p:graphicFrame>
        <p:nvGraphicFramePr>
          <p:cNvPr id="5" name="Table 4"/>
          <p:cNvGraphicFramePr>
            <a:graphicFrameLocks noGrp="1"/>
          </p:cNvGraphicFramePr>
          <p:nvPr/>
        </p:nvGraphicFramePr>
        <p:xfrm>
          <a:off x="7091944" y="2475497"/>
          <a:ext cx="4735284" cy="3790292"/>
        </p:xfrm>
        <a:graphic>
          <a:graphicData uri="http://schemas.openxmlformats.org/drawingml/2006/table">
            <a:tbl>
              <a:tblPr firstRow="1" firstCol="1" bandRow="1">
                <a:tableStyleId>{5C22544A-7EE6-4342-B048-85BDC9FD1C3A}</a:tableStyleId>
              </a:tblPr>
              <a:tblGrid>
                <a:gridCol w="4735284">
                  <a:extLst>
                    <a:ext uri="{9D8B030D-6E8A-4147-A177-3AD203B41FA5}">
                      <a16:colId xmlns:a16="http://schemas.microsoft.com/office/drawing/2014/main" val="110431179"/>
                    </a:ext>
                  </a:extLst>
                </a:gridCol>
              </a:tblGrid>
              <a:tr h="3790292">
                <a:tc>
                  <a:txBody>
                    <a:bodyPr/>
                    <a:lstStyle/>
                    <a:p>
                      <a:pPr marL="0" marR="0" algn="ctr">
                        <a:lnSpc>
                          <a:spcPct val="100000"/>
                        </a:lnSpc>
                        <a:spcBef>
                          <a:spcPts val="0"/>
                        </a:spcBef>
                        <a:spcAft>
                          <a:spcPts val="1000"/>
                        </a:spcAft>
                      </a:pPr>
                      <a:r>
                        <a:rPr lang="es-MX" sz="3200" noProof="0" dirty="0">
                          <a:solidFill>
                            <a:srgbClr val="0070C0"/>
                          </a:solidFill>
                          <a:effectLst/>
                        </a:rPr>
                        <a:t>Prometo lealtad a la bandera de los Estados Unidos de América y a la Republica que representa, una Nación ante Dios, indivisible con libertad y justicia para todos. </a:t>
                      </a:r>
                      <a:endParaRPr lang="es-MX" sz="3200" noProof="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5719" marR="35719" marT="35719" marB="35719" anchor="ctr">
                    <a:solidFill>
                      <a:schemeClr val="bg1"/>
                    </a:solidFill>
                  </a:tcPr>
                </a:tc>
                <a:extLst>
                  <a:ext uri="{0D108BD9-81ED-4DB2-BD59-A6C34878D82A}">
                    <a16:rowId xmlns:a16="http://schemas.microsoft.com/office/drawing/2014/main" val="898862326"/>
                  </a:ext>
                </a:extLst>
              </a:tr>
            </a:tbl>
          </a:graphicData>
        </a:graphic>
      </p:graphicFrame>
      <p:pic>
        <p:nvPicPr>
          <p:cNvPr id="9" name="Picture 8" descr="http://westfieldnj.com/wilson/felder/flag.jpg"/>
          <p:cNvPicPr/>
          <p:nvPr/>
        </p:nvPicPr>
        <p:blipFill>
          <a:blip r:embed="rId3">
            <a:extLst>
              <a:ext uri="{28A0092B-C50C-407E-A947-70E740481C1C}">
                <a14:useLocalDpi xmlns:a14="http://schemas.microsoft.com/office/drawing/2010/main" val="0"/>
              </a:ext>
            </a:extLst>
          </a:blip>
          <a:srcRect/>
          <a:stretch>
            <a:fillRect/>
          </a:stretch>
        </p:blipFill>
        <p:spPr bwMode="auto">
          <a:xfrm flipH="1">
            <a:off x="5106965" y="398545"/>
            <a:ext cx="1653064" cy="1219693"/>
          </a:xfrm>
          <a:prstGeom prst="rect">
            <a:avLst/>
          </a:prstGeom>
          <a:noFill/>
          <a:ln>
            <a:noFill/>
          </a:ln>
        </p:spPr>
      </p:pic>
    </p:spTree>
    <p:extLst>
      <p:ext uri="{BB962C8B-B14F-4D97-AF65-F5344CB8AC3E}">
        <p14:creationId xmlns:p14="http://schemas.microsoft.com/office/powerpoint/2010/main" val="257572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1462</TotalTime>
  <Words>10015</Words>
  <Application>Microsoft Macintosh PowerPoint</Application>
  <PresentationFormat>Widescreen</PresentationFormat>
  <Paragraphs>911</Paragraphs>
  <Slides>61</Slides>
  <Notes>60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Arial</vt:lpstr>
      <vt:lpstr>Calibri</vt:lpstr>
      <vt:lpstr>Calibri Light</vt:lpstr>
      <vt:lpstr>Times New Roman</vt:lpstr>
      <vt:lpstr>Wingdings</vt:lpstr>
      <vt:lpstr>Retrospect</vt:lpstr>
      <vt:lpstr>1_Office Theme</vt:lpstr>
      <vt:lpstr>PowerPoint Presentation</vt:lpstr>
      <vt:lpstr>PowerPoint Presentation</vt:lpstr>
      <vt:lpstr>PowerPoint Presentation</vt:lpstr>
      <vt:lpstr>PowerPoint Presentation</vt:lpstr>
      <vt:lpstr>PowerPoint Presentation</vt:lpstr>
      <vt:lpstr>   Interpretation Services on Mobile Device  Servicios de Interpretación por Aparato Móvil  </vt:lpstr>
      <vt:lpstr>PowerPoint Presentation</vt:lpstr>
      <vt:lpstr>Agenda                                        Agenda</vt:lpstr>
      <vt:lpstr>Pledge of Allegiance           Juramento a la Bandera</vt:lpstr>
      <vt:lpstr>PowerPoint Presentation</vt:lpstr>
      <vt:lpstr>PowerPoint Presentation</vt:lpstr>
      <vt:lpstr>Purpose                                         Propósito</vt:lpstr>
      <vt:lpstr>Greene Act                          Decreto Greene</vt:lpstr>
      <vt:lpstr>Greene Act                         Decreto Greene </vt:lpstr>
      <vt:lpstr>    SSC and ELAC Agenda                 Agenda para SSC y ELAC</vt:lpstr>
      <vt:lpstr>    Public Comment                                Comentarios  Públicos</vt:lpstr>
      <vt:lpstr>Public Comment                                 Comentarios Públicos</vt:lpstr>
      <vt:lpstr>SSC/ELAC Members’ Responsibilities</vt:lpstr>
      <vt:lpstr>SSC/ELAC Members’ Responsibilities</vt:lpstr>
      <vt:lpstr>PowerPoint Presentation</vt:lpstr>
      <vt:lpstr>PowerPoint Presentation</vt:lpstr>
      <vt:lpstr>PowerPoint Presentation</vt:lpstr>
      <vt:lpstr>Consejo del Plantel  Escolar: Funciones y Responsabilidades</vt:lpstr>
      <vt:lpstr>Deberes del SSC:  Desarrollar el Plan Integrado de Seguridad Escolar</vt:lpstr>
      <vt:lpstr>Deberes del SSC:  Desarrollar el Plan Integrado de Seguridad Escolar</vt:lpstr>
      <vt:lpstr>FUNCTION OF SSC:  Federal Mandates</vt:lpstr>
      <vt:lpstr>FUNCTION OF SSC:  Federal Mandates</vt:lpstr>
      <vt:lpstr>Reuniones del SSC</vt:lpstr>
      <vt:lpstr>SSC ELEMENTARY COMPOSITION*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ENGLISH LEARNER ADVISORY COMMITTEE (ELAC)</vt:lpstr>
      <vt:lpstr>ELAC FUNCTIONS AND RESPONSIBILITIES</vt:lpstr>
      <vt:lpstr>PowerPoint Presentation</vt:lpstr>
      <vt:lpstr>ELAC FUNCTIONS AND RESPONSIBILITIES</vt:lpstr>
      <vt:lpstr>ELAC FUNCTIONS AND RESPONSIBILITIES</vt:lpstr>
      <vt:lpstr>PowerPoint Presentation</vt:lpstr>
      <vt:lpstr>ELAC COMPOSITION </vt:lpstr>
      <vt:lpstr>ELAC COMPOSITION </vt:lpstr>
      <vt:lpstr>PowerPoint Presentation</vt:lpstr>
      <vt:lpstr>PowerPoint Presentation</vt:lpstr>
      <vt:lpstr>PowerPoint Presentation</vt:lpstr>
      <vt:lpstr>PowerPoint Presentation</vt:lpstr>
      <vt:lpstr>The following four slides on delegation of authority will not apply to most schools, and are only for schools that qualify, and whose ELAC considers going through the process, to delegate its authority and responsibilities to the School Site Council.</vt:lpstr>
      <vt:lpstr>DELEGATION OF AUTHORITY </vt:lpstr>
      <vt:lpstr>DELEGATION OF AUTHORITY </vt:lpstr>
      <vt:lpstr>DELEGATION OF  AUTHORITY</vt:lpstr>
      <vt:lpstr>DELEGATION OF  AUTHORITY</vt:lpstr>
      <vt:lpstr>PowerPoint Presentation</vt:lpstr>
      <vt:lpstr>Thank you  School Leaders</vt:lpstr>
      <vt:lpstr>PowerPoint Presentation</vt:lpstr>
      <vt:lpstr> LAUSD District Offices                                          Oficinas del Distrito de LAUSD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on the Guidelines for the Required School Site Council and English Learner Advisory Committee</dc:title>
  <dc:creator>Monzon, Vilma</dc:creator>
  <cp:lastModifiedBy>Camp, Morena</cp:lastModifiedBy>
  <cp:revision>57</cp:revision>
  <dcterms:created xsi:type="dcterms:W3CDTF">2020-08-28T16:28:02Z</dcterms:created>
  <dcterms:modified xsi:type="dcterms:W3CDTF">2020-09-23T22:13:19Z</dcterms:modified>
</cp:coreProperties>
</file>